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20"/>
  </p:notesMasterIdLst>
  <p:handoutMasterIdLst>
    <p:handoutMasterId r:id="rId21"/>
  </p:handoutMasterIdLst>
  <p:sldIdLst>
    <p:sldId id="306" r:id="rId2"/>
    <p:sldId id="339" r:id="rId3"/>
    <p:sldId id="350" r:id="rId4"/>
    <p:sldId id="342" r:id="rId5"/>
    <p:sldId id="343" r:id="rId6"/>
    <p:sldId id="344" r:id="rId7"/>
    <p:sldId id="345" r:id="rId8"/>
    <p:sldId id="351" r:id="rId9"/>
    <p:sldId id="346" r:id="rId10"/>
    <p:sldId id="355" r:id="rId11"/>
    <p:sldId id="347" r:id="rId12"/>
    <p:sldId id="352" r:id="rId13"/>
    <p:sldId id="348" r:id="rId14"/>
    <p:sldId id="353" r:id="rId15"/>
    <p:sldId id="354" r:id="rId16"/>
    <p:sldId id="349" r:id="rId17"/>
    <p:sldId id="341" r:id="rId18"/>
    <p:sldId id="338" r:id="rId19"/>
  </p:sldIdLst>
  <p:sldSz cx="9144000" cy="6858000" type="screen4x3"/>
  <p:notesSz cx="7162800" cy="9448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A830"/>
    <a:srgbClr val="008000"/>
    <a:srgbClr val="100C5B"/>
    <a:srgbClr val="139C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2A9874-2632-409C-993F-93897469C948}" v="30" dt="2019-01-28T19:11:29.783"/>
    <p1510:client id="{BEBF998C-B611-43C8-BF78-B250A1D54470}" v="5" dt="2019-01-29T13:12:25.6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3814" autoAdjust="0"/>
  </p:normalViewPr>
  <p:slideViewPr>
    <p:cSldViewPr>
      <p:cViewPr varScale="1">
        <p:scale>
          <a:sx n="53" d="100"/>
          <a:sy n="53" d="100"/>
        </p:scale>
        <p:origin x="1588"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ser Reilly-King" userId="257bf221-bf48-4c07-ac6a-e6639c2ed145" providerId="ADAL" clId="{BEBF998C-B611-43C8-BF78-B250A1D54470}"/>
    <pc:docChg chg="custSel modSld">
      <pc:chgData name="Fraser Reilly-King" userId="257bf221-bf48-4c07-ac6a-e6639c2ed145" providerId="ADAL" clId="{BEBF998C-B611-43C8-BF78-B250A1D54470}" dt="2019-01-29T13:12:25.679" v="4" actId="1037"/>
      <pc:docMkLst>
        <pc:docMk/>
      </pc:docMkLst>
      <pc:sldChg chg="addSp delSp modSp">
        <pc:chgData name="Fraser Reilly-King" userId="257bf221-bf48-4c07-ac6a-e6639c2ed145" providerId="ADAL" clId="{BEBF998C-B611-43C8-BF78-B250A1D54470}" dt="2019-01-29T13:12:25.679" v="4" actId="1037"/>
        <pc:sldMkLst>
          <pc:docMk/>
          <pc:sldMk cId="1414284892" sldId="341"/>
        </pc:sldMkLst>
        <pc:spChg chg="add del mod">
          <ac:chgData name="Fraser Reilly-King" userId="257bf221-bf48-4c07-ac6a-e6639c2ed145" providerId="ADAL" clId="{BEBF998C-B611-43C8-BF78-B250A1D54470}" dt="2019-01-29T13:12:21.827" v="1" actId="478"/>
          <ac:spMkLst>
            <pc:docMk/>
            <pc:sldMk cId="1414284892" sldId="341"/>
            <ac:spMk id="4" creationId="{D49B50F1-02B5-4564-9366-8BE53943571E}"/>
          </ac:spMkLst>
        </pc:spChg>
        <pc:spChg chg="del">
          <ac:chgData name="Fraser Reilly-King" userId="257bf221-bf48-4c07-ac6a-e6639c2ed145" providerId="ADAL" clId="{BEBF998C-B611-43C8-BF78-B250A1D54470}" dt="2019-01-29T13:12:19.393" v="0" actId="478"/>
          <ac:spMkLst>
            <pc:docMk/>
            <pc:sldMk cId="1414284892" sldId="341"/>
            <ac:spMk id="7" creationId="{7467F94F-9E01-428E-90B8-ED1DE30E4AEF}"/>
          </ac:spMkLst>
        </pc:spChg>
        <pc:spChg chg="add">
          <ac:chgData name="Fraser Reilly-King" userId="257bf221-bf48-4c07-ac6a-e6639c2ed145" providerId="ADAL" clId="{BEBF998C-B611-43C8-BF78-B250A1D54470}" dt="2019-01-29T13:12:22.627" v="2"/>
          <ac:spMkLst>
            <pc:docMk/>
            <pc:sldMk cId="1414284892" sldId="341"/>
            <ac:spMk id="9" creationId="{99A58D00-9444-4EE8-B883-C984C95729A9}"/>
          </ac:spMkLst>
        </pc:spChg>
        <pc:picChg chg="mod">
          <ac:chgData name="Fraser Reilly-King" userId="257bf221-bf48-4c07-ac6a-e6639c2ed145" providerId="ADAL" clId="{BEBF998C-B611-43C8-BF78-B250A1D54470}" dt="2019-01-29T13:12:25.679" v="4" actId="1037"/>
          <ac:picMkLst>
            <pc:docMk/>
            <pc:sldMk cId="1414284892" sldId="341"/>
            <ac:picMk id="8" creationId="{65E04FE2-8920-4A00-BFD9-8F5C6AFE4417}"/>
          </ac:picMkLst>
        </pc:picChg>
      </pc:sldChg>
    </pc:docChg>
  </pc:docChgLst>
  <pc:docChgLst>
    <pc:chgData name="Fraser Reilly-King" userId="257bf221-bf48-4c07-ac6a-e6639c2ed145" providerId="ADAL" clId="{FD2A9874-2632-409C-993F-93897469C948}"/>
    <pc:docChg chg="modSld">
      <pc:chgData name="Fraser Reilly-King" userId="257bf221-bf48-4c07-ac6a-e6639c2ed145" providerId="ADAL" clId="{FD2A9874-2632-409C-993F-93897469C948}" dt="2019-01-28T19:11:29.783" v="29" actId="1036"/>
      <pc:docMkLst>
        <pc:docMk/>
      </pc:docMkLst>
      <pc:sldChg chg="modSp">
        <pc:chgData name="Fraser Reilly-King" userId="257bf221-bf48-4c07-ac6a-e6639c2ed145" providerId="ADAL" clId="{FD2A9874-2632-409C-993F-93897469C948}" dt="2019-01-28T19:11:29.783" v="29" actId="1036"/>
        <pc:sldMkLst>
          <pc:docMk/>
          <pc:sldMk cId="1414284892" sldId="341"/>
        </pc:sldMkLst>
        <pc:spChg chg="mod">
          <ac:chgData name="Fraser Reilly-King" userId="257bf221-bf48-4c07-ac6a-e6639c2ed145" providerId="ADAL" clId="{FD2A9874-2632-409C-993F-93897469C948}" dt="2019-01-28T19:11:08.170" v="12" actId="20577"/>
          <ac:spMkLst>
            <pc:docMk/>
            <pc:sldMk cId="1414284892" sldId="341"/>
            <ac:spMk id="2" creationId="{00000000-0000-0000-0000-000000000000}"/>
          </ac:spMkLst>
        </pc:spChg>
        <pc:spChg chg="mod">
          <ac:chgData name="Fraser Reilly-King" userId="257bf221-bf48-4c07-ac6a-e6639c2ed145" providerId="ADAL" clId="{FD2A9874-2632-409C-993F-93897469C948}" dt="2019-01-28T19:11:29.783" v="29" actId="1036"/>
          <ac:spMkLst>
            <pc:docMk/>
            <pc:sldMk cId="1414284892" sldId="341"/>
            <ac:spMk id="7" creationId="{7467F94F-9E01-428E-90B8-ED1DE30E4AE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8D8BC7-2F0C-461B-AD05-06BD4510D29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C3619704-D028-45DD-8D7D-77FA86AC7473}">
      <dgm:prSet phldrT="[Text]" custT="1"/>
      <dgm:spPr>
        <a:solidFill>
          <a:srgbClr val="008000"/>
        </a:solidFill>
        <a:ln>
          <a:solidFill>
            <a:srgbClr val="008000"/>
          </a:solidFill>
        </a:ln>
      </dgm:spPr>
      <dgm:t>
        <a:bodyPr/>
        <a:lstStyle/>
        <a:p>
          <a:r>
            <a:rPr lang="es-ES" sz="2000" noProof="0" dirty="0"/>
            <a:t>Oportuno</a:t>
          </a:r>
        </a:p>
      </dgm:t>
    </dgm:pt>
    <dgm:pt modelId="{408D2EAD-6260-49BF-A48C-E577F7E0D0C8}" type="parTrans" cxnId="{28B9D052-E134-4790-9500-BA57BADC2711}">
      <dgm:prSet/>
      <dgm:spPr/>
      <dgm:t>
        <a:bodyPr/>
        <a:lstStyle/>
        <a:p>
          <a:endParaRPr lang="en-CA"/>
        </a:p>
      </dgm:t>
    </dgm:pt>
    <dgm:pt modelId="{63FB77CC-7510-492F-877A-5990E4CBD85E}" type="sibTrans" cxnId="{28B9D052-E134-4790-9500-BA57BADC2711}">
      <dgm:prSet/>
      <dgm:spPr>
        <a:solidFill>
          <a:srgbClr val="5BA830"/>
        </a:solidFill>
        <a:ln>
          <a:solidFill>
            <a:srgbClr val="5BA830"/>
          </a:solidFill>
        </a:ln>
      </dgm:spPr>
      <dgm:t>
        <a:bodyPr/>
        <a:lstStyle/>
        <a:p>
          <a:endParaRPr lang="en-CA"/>
        </a:p>
      </dgm:t>
    </dgm:pt>
    <dgm:pt modelId="{132BEFE1-2166-468C-852D-DE66F7B7B7BE}">
      <dgm:prSet phldrT="[Text]"/>
      <dgm:spPr/>
      <dgm:t>
        <a:bodyPr/>
        <a:lstStyle/>
        <a:p>
          <a:r>
            <a:rPr lang="es-ES" noProof="0" dirty="0"/>
            <a:t>Preaviso suficiente, plazos pertinentes</a:t>
          </a:r>
        </a:p>
      </dgm:t>
    </dgm:pt>
    <dgm:pt modelId="{4F2779A7-C7F3-46D8-B3CF-36298F627485}" type="parTrans" cxnId="{FFB62BA4-806D-4C56-A0E6-796F75B7BB12}">
      <dgm:prSet/>
      <dgm:spPr/>
      <dgm:t>
        <a:bodyPr/>
        <a:lstStyle/>
        <a:p>
          <a:endParaRPr lang="en-CA"/>
        </a:p>
      </dgm:t>
    </dgm:pt>
    <dgm:pt modelId="{436D8890-FE94-4375-87E9-7DE8B3F42CF0}" type="sibTrans" cxnId="{FFB62BA4-806D-4C56-A0E6-796F75B7BB12}">
      <dgm:prSet/>
      <dgm:spPr/>
      <dgm:t>
        <a:bodyPr/>
        <a:lstStyle/>
        <a:p>
          <a:endParaRPr lang="en-CA"/>
        </a:p>
      </dgm:t>
    </dgm:pt>
    <dgm:pt modelId="{17036A9F-68F8-463E-BB1A-88BF25F32B43}">
      <dgm:prSet phldrT="[Text]" custT="1"/>
      <dgm:spPr>
        <a:solidFill>
          <a:srgbClr val="008000"/>
        </a:solidFill>
        <a:ln>
          <a:solidFill>
            <a:srgbClr val="008000"/>
          </a:solidFill>
        </a:ln>
      </dgm:spPr>
      <dgm:t>
        <a:bodyPr/>
        <a:lstStyle/>
        <a:p>
          <a:r>
            <a:rPr lang="es-ES" sz="2000" noProof="0" dirty="0"/>
            <a:t>Abierto</a:t>
          </a:r>
        </a:p>
      </dgm:t>
    </dgm:pt>
    <dgm:pt modelId="{A514BC2B-E0C6-4706-BB91-160488B21543}" type="parTrans" cxnId="{B380AA6D-DE25-43B1-A5FC-391760DDE592}">
      <dgm:prSet/>
      <dgm:spPr/>
      <dgm:t>
        <a:bodyPr/>
        <a:lstStyle/>
        <a:p>
          <a:endParaRPr lang="en-CA"/>
        </a:p>
      </dgm:t>
    </dgm:pt>
    <dgm:pt modelId="{5F0DF7B5-1F8F-418B-95F7-6C08B0C9DF38}" type="sibTrans" cxnId="{B380AA6D-DE25-43B1-A5FC-391760DDE592}">
      <dgm:prSet/>
      <dgm:spPr>
        <a:solidFill>
          <a:srgbClr val="5BA830"/>
        </a:solidFill>
        <a:ln>
          <a:solidFill>
            <a:srgbClr val="5BA830"/>
          </a:solidFill>
        </a:ln>
      </dgm:spPr>
      <dgm:t>
        <a:bodyPr/>
        <a:lstStyle/>
        <a:p>
          <a:endParaRPr lang="en-CA"/>
        </a:p>
      </dgm:t>
    </dgm:pt>
    <dgm:pt modelId="{BA78E083-E4A1-4089-84F0-BE478E15496A}">
      <dgm:prSet phldrT="[Text]"/>
      <dgm:spPr/>
      <dgm:t>
        <a:bodyPr/>
        <a:lstStyle/>
        <a:p>
          <a:r>
            <a:rPr lang="es-ES" noProof="0" dirty="0"/>
            <a:t>Igualdad de oportunidades de acceso, modelos efectivos</a:t>
          </a:r>
        </a:p>
      </dgm:t>
    </dgm:pt>
    <dgm:pt modelId="{FD5F9D26-16C9-4DC4-97E0-8F6DE0BA58F0}" type="parTrans" cxnId="{46741E3F-B730-4718-A571-8D3CFE4F5951}">
      <dgm:prSet/>
      <dgm:spPr/>
      <dgm:t>
        <a:bodyPr/>
        <a:lstStyle/>
        <a:p>
          <a:endParaRPr lang="en-CA"/>
        </a:p>
      </dgm:t>
    </dgm:pt>
    <dgm:pt modelId="{0B1A5C1E-209E-4592-82A7-CE32D4FD4AE2}" type="sibTrans" cxnId="{46741E3F-B730-4718-A571-8D3CFE4F5951}">
      <dgm:prSet/>
      <dgm:spPr/>
      <dgm:t>
        <a:bodyPr/>
        <a:lstStyle/>
        <a:p>
          <a:endParaRPr lang="en-CA"/>
        </a:p>
      </dgm:t>
    </dgm:pt>
    <dgm:pt modelId="{4B4BE6D7-94AA-40FF-8EF7-992A88D64848}">
      <dgm:prSet phldrT="[Text]" custT="1"/>
      <dgm:spPr>
        <a:solidFill>
          <a:srgbClr val="008000"/>
        </a:solidFill>
        <a:ln>
          <a:solidFill>
            <a:srgbClr val="008000"/>
          </a:solidFill>
        </a:ln>
      </dgm:spPr>
      <dgm:t>
        <a:bodyPr/>
        <a:lstStyle/>
        <a:p>
          <a:r>
            <a:rPr lang="es-ES" sz="2000" noProof="0" dirty="0"/>
            <a:t>Transparente</a:t>
          </a:r>
          <a:r>
            <a:rPr lang="en-CA" sz="2000" dirty="0"/>
            <a:t> </a:t>
          </a:r>
        </a:p>
      </dgm:t>
    </dgm:pt>
    <dgm:pt modelId="{EFA03ABC-3865-41E4-A69C-C3F76AF85232}" type="parTrans" cxnId="{E9470219-366D-4C5A-B743-DC6666734B5C}">
      <dgm:prSet/>
      <dgm:spPr/>
      <dgm:t>
        <a:bodyPr/>
        <a:lstStyle/>
        <a:p>
          <a:endParaRPr lang="en-CA"/>
        </a:p>
      </dgm:t>
    </dgm:pt>
    <dgm:pt modelId="{670E7B9F-6D2D-401D-9DED-47CBC154AF1B}" type="sibTrans" cxnId="{E9470219-366D-4C5A-B743-DC6666734B5C}">
      <dgm:prSet/>
      <dgm:spPr>
        <a:solidFill>
          <a:srgbClr val="5BA830"/>
        </a:solidFill>
        <a:ln>
          <a:solidFill>
            <a:srgbClr val="5BA830"/>
          </a:solidFill>
        </a:ln>
      </dgm:spPr>
      <dgm:t>
        <a:bodyPr/>
        <a:lstStyle/>
        <a:p>
          <a:endParaRPr lang="en-CA"/>
        </a:p>
      </dgm:t>
    </dgm:pt>
    <dgm:pt modelId="{297343B5-FFBE-4B19-AFDD-2594759C7593}">
      <dgm:prSet phldrT="[Text]"/>
      <dgm:spPr/>
      <dgm:t>
        <a:bodyPr/>
        <a:lstStyle/>
        <a:p>
          <a:r>
            <a:rPr lang="es-ES" noProof="0" dirty="0"/>
            <a:t>Claridad en los procesos y propósitos</a:t>
          </a:r>
        </a:p>
      </dgm:t>
    </dgm:pt>
    <dgm:pt modelId="{D44C19E2-E8BF-495C-94E3-05FEF194BC65}" type="parTrans" cxnId="{16AF0BAF-6D16-4D25-8527-781F6ABD1530}">
      <dgm:prSet/>
      <dgm:spPr/>
      <dgm:t>
        <a:bodyPr/>
        <a:lstStyle/>
        <a:p>
          <a:endParaRPr lang="en-CA"/>
        </a:p>
      </dgm:t>
    </dgm:pt>
    <dgm:pt modelId="{695153A6-EC5D-4C48-8262-AE1411F60800}" type="sibTrans" cxnId="{16AF0BAF-6D16-4D25-8527-781F6ABD1530}">
      <dgm:prSet/>
      <dgm:spPr/>
      <dgm:t>
        <a:bodyPr/>
        <a:lstStyle/>
        <a:p>
          <a:endParaRPr lang="en-CA"/>
        </a:p>
      </dgm:t>
    </dgm:pt>
    <dgm:pt modelId="{27C126C2-01C9-460F-BF10-1A7A2F4A4CD2}">
      <dgm:prSet phldrT="[Text]" custT="1"/>
      <dgm:spPr>
        <a:solidFill>
          <a:srgbClr val="008000"/>
        </a:solidFill>
        <a:ln>
          <a:solidFill>
            <a:srgbClr val="008000"/>
          </a:solidFill>
        </a:ln>
      </dgm:spPr>
      <dgm:t>
        <a:bodyPr/>
        <a:lstStyle/>
        <a:p>
          <a:r>
            <a:rPr lang="en-CA" sz="2000" dirty="0" err="1"/>
            <a:t>Informado</a:t>
          </a:r>
          <a:endParaRPr lang="en-CA" sz="2000" dirty="0"/>
        </a:p>
      </dgm:t>
    </dgm:pt>
    <dgm:pt modelId="{914DD315-8658-4ABA-A6F7-073FE06941F7}" type="parTrans" cxnId="{ACC5C5C4-4686-43A8-B46D-506B30280C17}">
      <dgm:prSet/>
      <dgm:spPr/>
      <dgm:t>
        <a:bodyPr/>
        <a:lstStyle/>
        <a:p>
          <a:endParaRPr lang="en-CA"/>
        </a:p>
      </dgm:t>
    </dgm:pt>
    <dgm:pt modelId="{3677D7F6-A50C-4998-B396-2DB34972F9FC}" type="sibTrans" cxnId="{ACC5C5C4-4686-43A8-B46D-506B30280C17}">
      <dgm:prSet/>
      <dgm:spPr>
        <a:solidFill>
          <a:srgbClr val="5BA830"/>
        </a:solidFill>
        <a:ln>
          <a:solidFill>
            <a:srgbClr val="5BA830"/>
          </a:solidFill>
        </a:ln>
      </dgm:spPr>
      <dgm:t>
        <a:bodyPr/>
        <a:lstStyle/>
        <a:p>
          <a:endParaRPr lang="en-CA"/>
        </a:p>
      </dgm:t>
    </dgm:pt>
    <dgm:pt modelId="{B36B786E-0C70-498E-99A1-2BF5D054681F}">
      <dgm:prSet phldrT="[Text]"/>
      <dgm:spPr/>
      <dgm:t>
        <a:bodyPr/>
        <a:lstStyle/>
        <a:p>
          <a:r>
            <a:rPr lang="es-ES" noProof="0" dirty="0"/>
            <a:t>Provisión de documentos preparatorios y de seguimiento</a:t>
          </a:r>
        </a:p>
      </dgm:t>
    </dgm:pt>
    <dgm:pt modelId="{E4C8E2A5-BD6D-41C6-B234-0394F18B50BA}" type="parTrans" cxnId="{67C82316-5073-4F73-8F89-54F1189772EE}">
      <dgm:prSet/>
      <dgm:spPr/>
      <dgm:t>
        <a:bodyPr/>
        <a:lstStyle/>
        <a:p>
          <a:endParaRPr lang="en-CA"/>
        </a:p>
      </dgm:t>
    </dgm:pt>
    <dgm:pt modelId="{EF5F1A02-3729-4D45-A7F6-3E0EF458F015}" type="sibTrans" cxnId="{67C82316-5073-4F73-8F89-54F1189772EE}">
      <dgm:prSet/>
      <dgm:spPr/>
      <dgm:t>
        <a:bodyPr/>
        <a:lstStyle/>
        <a:p>
          <a:endParaRPr lang="en-CA"/>
        </a:p>
      </dgm:t>
    </dgm:pt>
    <dgm:pt modelId="{627FB406-F7D9-498D-B7A3-E2FA2AEFF946}">
      <dgm:prSet phldrT="[Text]" custT="1"/>
      <dgm:spPr>
        <a:solidFill>
          <a:srgbClr val="008000"/>
        </a:solidFill>
        <a:ln>
          <a:solidFill>
            <a:srgbClr val="008000"/>
          </a:solidFill>
        </a:ln>
      </dgm:spPr>
      <dgm:t>
        <a:bodyPr/>
        <a:lstStyle/>
        <a:p>
          <a:r>
            <a:rPr lang="es-ES" sz="2000" noProof="0" dirty="0"/>
            <a:t>Sostenido</a:t>
          </a:r>
        </a:p>
      </dgm:t>
    </dgm:pt>
    <dgm:pt modelId="{9232C3E4-3269-4192-A3E0-60D74C281C66}" type="parTrans" cxnId="{4EE7ED7E-1156-4941-A2FF-D096AD2F5B0D}">
      <dgm:prSet/>
      <dgm:spPr/>
      <dgm:t>
        <a:bodyPr/>
        <a:lstStyle/>
        <a:p>
          <a:endParaRPr lang="en-CA"/>
        </a:p>
      </dgm:t>
    </dgm:pt>
    <dgm:pt modelId="{270B6A7A-1EBF-489F-B561-0441620EE672}" type="sibTrans" cxnId="{4EE7ED7E-1156-4941-A2FF-D096AD2F5B0D}">
      <dgm:prSet/>
      <dgm:spPr>
        <a:solidFill>
          <a:srgbClr val="5BA830"/>
        </a:solidFill>
        <a:ln>
          <a:solidFill>
            <a:srgbClr val="5BA830"/>
          </a:solidFill>
        </a:ln>
      </dgm:spPr>
      <dgm:t>
        <a:bodyPr/>
        <a:lstStyle/>
        <a:p>
          <a:endParaRPr lang="en-CA"/>
        </a:p>
      </dgm:t>
    </dgm:pt>
    <dgm:pt modelId="{B71F06A7-C6C9-44EF-9D54-9EFF58530C05}">
      <dgm:prSet phldrT="[Text]"/>
      <dgm:spPr/>
      <dgm:t>
        <a:bodyPr/>
        <a:lstStyle/>
        <a:p>
          <a:r>
            <a:rPr lang="es-ES" noProof="0" dirty="0"/>
            <a:t>Continuidad de los procesos</a:t>
          </a:r>
        </a:p>
      </dgm:t>
    </dgm:pt>
    <dgm:pt modelId="{9DA4083A-9706-4935-B7D1-3832EA7FB69D}" type="parTrans" cxnId="{84126CE5-D582-4576-83F6-E62DD9762102}">
      <dgm:prSet/>
      <dgm:spPr/>
      <dgm:t>
        <a:bodyPr/>
        <a:lstStyle/>
        <a:p>
          <a:endParaRPr lang="en-CA"/>
        </a:p>
      </dgm:t>
    </dgm:pt>
    <dgm:pt modelId="{80C69E5A-831E-45FC-9A9B-352DADA0D38B}" type="sibTrans" cxnId="{84126CE5-D582-4576-83F6-E62DD9762102}">
      <dgm:prSet/>
      <dgm:spPr/>
      <dgm:t>
        <a:bodyPr/>
        <a:lstStyle/>
        <a:p>
          <a:endParaRPr lang="en-CA"/>
        </a:p>
      </dgm:t>
    </dgm:pt>
    <dgm:pt modelId="{70F86A48-7BD7-4569-A3FF-CC57713C6DF1}" type="pres">
      <dgm:prSet presAssocID="{0A8D8BC7-2F0C-461B-AD05-06BD4510D291}" presName="linear" presStyleCnt="0">
        <dgm:presLayoutVars>
          <dgm:animLvl val="lvl"/>
          <dgm:resizeHandles val="exact"/>
        </dgm:presLayoutVars>
      </dgm:prSet>
      <dgm:spPr/>
    </dgm:pt>
    <dgm:pt modelId="{E7B677F2-0B51-4BA8-B395-B8B56EC13FD3}" type="pres">
      <dgm:prSet presAssocID="{C3619704-D028-45DD-8D7D-77FA86AC7473}" presName="parentText" presStyleLbl="node1" presStyleIdx="0" presStyleCnt="5" custLinFactNeighborX="-995">
        <dgm:presLayoutVars>
          <dgm:chMax val="0"/>
          <dgm:bulletEnabled val="1"/>
        </dgm:presLayoutVars>
      </dgm:prSet>
      <dgm:spPr/>
    </dgm:pt>
    <dgm:pt modelId="{BC1DD2A1-06B5-474A-AD61-65917B448007}" type="pres">
      <dgm:prSet presAssocID="{C3619704-D028-45DD-8D7D-77FA86AC7473}" presName="childText" presStyleLbl="revTx" presStyleIdx="0" presStyleCnt="5">
        <dgm:presLayoutVars>
          <dgm:bulletEnabled val="1"/>
        </dgm:presLayoutVars>
      </dgm:prSet>
      <dgm:spPr/>
    </dgm:pt>
    <dgm:pt modelId="{90EE8B46-E534-4B5D-81D5-8C4BD7A1E29C}" type="pres">
      <dgm:prSet presAssocID="{17036A9F-68F8-463E-BB1A-88BF25F32B43}" presName="parentText" presStyleLbl="node1" presStyleIdx="1" presStyleCnt="5">
        <dgm:presLayoutVars>
          <dgm:chMax val="0"/>
          <dgm:bulletEnabled val="1"/>
        </dgm:presLayoutVars>
      </dgm:prSet>
      <dgm:spPr/>
    </dgm:pt>
    <dgm:pt modelId="{1E2C6D3A-8A9A-42FC-9AC6-21FB261BFD77}" type="pres">
      <dgm:prSet presAssocID="{17036A9F-68F8-463E-BB1A-88BF25F32B43}" presName="childText" presStyleLbl="revTx" presStyleIdx="1" presStyleCnt="5">
        <dgm:presLayoutVars>
          <dgm:bulletEnabled val="1"/>
        </dgm:presLayoutVars>
      </dgm:prSet>
      <dgm:spPr/>
    </dgm:pt>
    <dgm:pt modelId="{35E625B2-A49E-49BA-9C82-800B467578AA}" type="pres">
      <dgm:prSet presAssocID="{4B4BE6D7-94AA-40FF-8EF7-992A88D64848}" presName="parentText" presStyleLbl="node1" presStyleIdx="2" presStyleCnt="5">
        <dgm:presLayoutVars>
          <dgm:chMax val="0"/>
          <dgm:bulletEnabled val="1"/>
        </dgm:presLayoutVars>
      </dgm:prSet>
      <dgm:spPr/>
    </dgm:pt>
    <dgm:pt modelId="{81D4CCFA-C257-4A84-8D05-CD0870499F67}" type="pres">
      <dgm:prSet presAssocID="{4B4BE6D7-94AA-40FF-8EF7-992A88D64848}" presName="childText" presStyleLbl="revTx" presStyleIdx="2" presStyleCnt="5">
        <dgm:presLayoutVars>
          <dgm:bulletEnabled val="1"/>
        </dgm:presLayoutVars>
      </dgm:prSet>
      <dgm:spPr/>
    </dgm:pt>
    <dgm:pt modelId="{5E122E62-C14F-4229-8E95-9E21D086FC99}" type="pres">
      <dgm:prSet presAssocID="{27C126C2-01C9-460F-BF10-1A7A2F4A4CD2}" presName="parentText" presStyleLbl="node1" presStyleIdx="3" presStyleCnt="5">
        <dgm:presLayoutVars>
          <dgm:chMax val="0"/>
          <dgm:bulletEnabled val="1"/>
        </dgm:presLayoutVars>
      </dgm:prSet>
      <dgm:spPr/>
    </dgm:pt>
    <dgm:pt modelId="{57F68445-8706-4C1D-A56E-328F1457CDA3}" type="pres">
      <dgm:prSet presAssocID="{27C126C2-01C9-460F-BF10-1A7A2F4A4CD2}" presName="childText" presStyleLbl="revTx" presStyleIdx="3" presStyleCnt="5">
        <dgm:presLayoutVars>
          <dgm:bulletEnabled val="1"/>
        </dgm:presLayoutVars>
      </dgm:prSet>
      <dgm:spPr/>
    </dgm:pt>
    <dgm:pt modelId="{8E63F063-5256-4E97-9915-452CE20499A1}" type="pres">
      <dgm:prSet presAssocID="{627FB406-F7D9-498D-B7A3-E2FA2AEFF946}" presName="parentText" presStyleLbl="node1" presStyleIdx="4" presStyleCnt="5">
        <dgm:presLayoutVars>
          <dgm:chMax val="0"/>
          <dgm:bulletEnabled val="1"/>
        </dgm:presLayoutVars>
      </dgm:prSet>
      <dgm:spPr/>
    </dgm:pt>
    <dgm:pt modelId="{7CED1228-5C24-4999-8138-0641367912B7}" type="pres">
      <dgm:prSet presAssocID="{627FB406-F7D9-498D-B7A3-E2FA2AEFF946}" presName="childText" presStyleLbl="revTx" presStyleIdx="4" presStyleCnt="5">
        <dgm:presLayoutVars>
          <dgm:bulletEnabled val="1"/>
        </dgm:presLayoutVars>
      </dgm:prSet>
      <dgm:spPr/>
    </dgm:pt>
  </dgm:ptLst>
  <dgm:cxnLst>
    <dgm:cxn modelId="{F98DAB0B-973A-4897-A873-B86C5F51D1CD}" type="presOf" srcId="{132BEFE1-2166-468C-852D-DE66F7B7B7BE}" destId="{BC1DD2A1-06B5-474A-AD61-65917B448007}" srcOrd="0" destOrd="0" presId="urn:microsoft.com/office/officeart/2005/8/layout/vList2"/>
    <dgm:cxn modelId="{67C82316-5073-4F73-8F89-54F1189772EE}" srcId="{27C126C2-01C9-460F-BF10-1A7A2F4A4CD2}" destId="{B36B786E-0C70-498E-99A1-2BF5D054681F}" srcOrd="0" destOrd="0" parTransId="{E4C8E2A5-BD6D-41C6-B234-0394F18B50BA}" sibTransId="{EF5F1A02-3729-4D45-A7F6-3E0EF458F015}"/>
    <dgm:cxn modelId="{E9470219-366D-4C5A-B743-DC6666734B5C}" srcId="{0A8D8BC7-2F0C-461B-AD05-06BD4510D291}" destId="{4B4BE6D7-94AA-40FF-8EF7-992A88D64848}" srcOrd="2" destOrd="0" parTransId="{EFA03ABC-3865-41E4-A69C-C3F76AF85232}" sibTransId="{670E7B9F-6D2D-401D-9DED-47CBC154AF1B}"/>
    <dgm:cxn modelId="{94427524-7B7B-4AA0-9FE1-05441ADB60A0}" type="presOf" srcId="{297343B5-FFBE-4B19-AFDD-2594759C7593}" destId="{81D4CCFA-C257-4A84-8D05-CD0870499F67}" srcOrd="0" destOrd="0" presId="urn:microsoft.com/office/officeart/2005/8/layout/vList2"/>
    <dgm:cxn modelId="{46741E3F-B730-4718-A571-8D3CFE4F5951}" srcId="{17036A9F-68F8-463E-BB1A-88BF25F32B43}" destId="{BA78E083-E4A1-4089-84F0-BE478E15496A}" srcOrd="0" destOrd="0" parTransId="{FD5F9D26-16C9-4DC4-97E0-8F6DE0BA58F0}" sibTransId="{0B1A5C1E-209E-4592-82A7-CE32D4FD4AE2}"/>
    <dgm:cxn modelId="{B380AA6D-DE25-43B1-A5FC-391760DDE592}" srcId="{0A8D8BC7-2F0C-461B-AD05-06BD4510D291}" destId="{17036A9F-68F8-463E-BB1A-88BF25F32B43}" srcOrd="1" destOrd="0" parTransId="{A514BC2B-E0C6-4706-BB91-160488B21543}" sibTransId="{5F0DF7B5-1F8F-418B-95F7-6C08B0C9DF38}"/>
    <dgm:cxn modelId="{28B9D052-E134-4790-9500-BA57BADC2711}" srcId="{0A8D8BC7-2F0C-461B-AD05-06BD4510D291}" destId="{C3619704-D028-45DD-8D7D-77FA86AC7473}" srcOrd="0" destOrd="0" parTransId="{408D2EAD-6260-49BF-A48C-E577F7E0D0C8}" sibTransId="{63FB77CC-7510-492F-877A-5990E4CBD85E}"/>
    <dgm:cxn modelId="{C3E3A27D-1BFE-4FC8-8A7E-E9392D042F14}" type="presOf" srcId="{627FB406-F7D9-498D-B7A3-E2FA2AEFF946}" destId="{8E63F063-5256-4E97-9915-452CE20499A1}" srcOrd="0" destOrd="0" presId="urn:microsoft.com/office/officeart/2005/8/layout/vList2"/>
    <dgm:cxn modelId="{4EE7ED7E-1156-4941-A2FF-D096AD2F5B0D}" srcId="{0A8D8BC7-2F0C-461B-AD05-06BD4510D291}" destId="{627FB406-F7D9-498D-B7A3-E2FA2AEFF946}" srcOrd="4" destOrd="0" parTransId="{9232C3E4-3269-4192-A3E0-60D74C281C66}" sibTransId="{270B6A7A-1EBF-489F-B561-0441620EE672}"/>
    <dgm:cxn modelId="{7E911A80-78D9-49A6-B65F-00E75D85913D}" type="presOf" srcId="{17036A9F-68F8-463E-BB1A-88BF25F32B43}" destId="{90EE8B46-E534-4B5D-81D5-8C4BD7A1E29C}" srcOrd="0" destOrd="0" presId="urn:microsoft.com/office/officeart/2005/8/layout/vList2"/>
    <dgm:cxn modelId="{66517980-AE31-48FB-AB98-56A2E394C17B}" type="presOf" srcId="{B36B786E-0C70-498E-99A1-2BF5D054681F}" destId="{57F68445-8706-4C1D-A56E-328F1457CDA3}" srcOrd="0" destOrd="0" presId="urn:microsoft.com/office/officeart/2005/8/layout/vList2"/>
    <dgm:cxn modelId="{EB416784-F1AC-4C0C-9DF0-0471E6A301CF}" type="presOf" srcId="{BA78E083-E4A1-4089-84F0-BE478E15496A}" destId="{1E2C6D3A-8A9A-42FC-9AC6-21FB261BFD77}" srcOrd="0" destOrd="0" presId="urn:microsoft.com/office/officeart/2005/8/layout/vList2"/>
    <dgm:cxn modelId="{FFB62BA4-806D-4C56-A0E6-796F75B7BB12}" srcId="{C3619704-D028-45DD-8D7D-77FA86AC7473}" destId="{132BEFE1-2166-468C-852D-DE66F7B7B7BE}" srcOrd="0" destOrd="0" parTransId="{4F2779A7-C7F3-46D8-B3CF-36298F627485}" sibTransId="{436D8890-FE94-4375-87E9-7DE8B3F42CF0}"/>
    <dgm:cxn modelId="{F9471CAC-8DA4-4FAA-B61A-3A3E464CC208}" type="presOf" srcId="{B71F06A7-C6C9-44EF-9D54-9EFF58530C05}" destId="{7CED1228-5C24-4999-8138-0641367912B7}" srcOrd="0" destOrd="0" presId="urn:microsoft.com/office/officeart/2005/8/layout/vList2"/>
    <dgm:cxn modelId="{16AF0BAF-6D16-4D25-8527-781F6ABD1530}" srcId="{4B4BE6D7-94AA-40FF-8EF7-992A88D64848}" destId="{297343B5-FFBE-4B19-AFDD-2594759C7593}" srcOrd="0" destOrd="0" parTransId="{D44C19E2-E8BF-495C-94E3-05FEF194BC65}" sibTransId="{695153A6-EC5D-4C48-8262-AE1411F60800}"/>
    <dgm:cxn modelId="{ACC5C5C4-4686-43A8-B46D-506B30280C17}" srcId="{0A8D8BC7-2F0C-461B-AD05-06BD4510D291}" destId="{27C126C2-01C9-460F-BF10-1A7A2F4A4CD2}" srcOrd="3" destOrd="0" parTransId="{914DD315-8658-4ABA-A6F7-073FE06941F7}" sibTransId="{3677D7F6-A50C-4998-B396-2DB34972F9FC}"/>
    <dgm:cxn modelId="{E921EDC4-263E-4E51-8BB8-35AE27C3D09E}" type="presOf" srcId="{27C126C2-01C9-460F-BF10-1A7A2F4A4CD2}" destId="{5E122E62-C14F-4229-8E95-9E21D086FC99}" srcOrd="0" destOrd="0" presId="urn:microsoft.com/office/officeart/2005/8/layout/vList2"/>
    <dgm:cxn modelId="{FD8EB3C5-5F28-441C-8291-0532424B2890}" type="presOf" srcId="{4B4BE6D7-94AA-40FF-8EF7-992A88D64848}" destId="{35E625B2-A49E-49BA-9C82-800B467578AA}" srcOrd="0" destOrd="0" presId="urn:microsoft.com/office/officeart/2005/8/layout/vList2"/>
    <dgm:cxn modelId="{FD5BBDE3-E26B-4776-97FC-D763BBE889E9}" type="presOf" srcId="{0A8D8BC7-2F0C-461B-AD05-06BD4510D291}" destId="{70F86A48-7BD7-4569-A3FF-CC57713C6DF1}" srcOrd="0" destOrd="0" presId="urn:microsoft.com/office/officeart/2005/8/layout/vList2"/>
    <dgm:cxn modelId="{84126CE5-D582-4576-83F6-E62DD9762102}" srcId="{627FB406-F7D9-498D-B7A3-E2FA2AEFF946}" destId="{B71F06A7-C6C9-44EF-9D54-9EFF58530C05}" srcOrd="0" destOrd="0" parTransId="{9DA4083A-9706-4935-B7D1-3832EA7FB69D}" sibTransId="{80C69E5A-831E-45FC-9A9B-352DADA0D38B}"/>
    <dgm:cxn modelId="{EB9C16F9-6B51-427D-8FAF-40C48FF21562}" type="presOf" srcId="{C3619704-D028-45DD-8D7D-77FA86AC7473}" destId="{E7B677F2-0B51-4BA8-B395-B8B56EC13FD3}" srcOrd="0" destOrd="0" presId="urn:microsoft.com/office/officeart/2005/8/layout/vList2"/>
    <dgm:cxn modelId="{15391607-59B6-4766-B4E4-EB3C99CFDB22}" type="presParOf" srcId="{70F86A48-7BD7-4569-A3FF-CC57713C6DF1}" destId="{E7B677F2-0B51-4BA8-B395-B8B56EC13FD3}" srcOrd="0" destOrd="0" presId="urn:microsoft.com/office/officeart/2005/8/layout/vList2"/>
    <dgm:cxn modelId="{568AD464-B2FD-4A4F-942D-F7FD81032842}" type="presParOf" srcId="{70F86A48-7BD7-4569-A3FF-CC57713C6DF1}" destId="{BC1DD2A1-06B5-474A-AD61-65917B448007}" srcOrd="1" destOrd="0" presId="urn:microsoft.com/office/officeart/2005/8/layout/vList2"/>
    <dgm:cxn modelId="{B332F5D2-2E11-456A-A8CC-1DE4E872F051}" type="presParOf" srcId="{70F86A48-7BD7-4569-A3FF-CC57713C6DF1}" destId="{90EE8B46-E534-4B5D-81D5-8C4BD7A1E29C}" srcOrd="2" destOrd="0" presId="urn:microsoft.com/office/officeart/2005/8/layout/vList2"/>
    <dgm:cxn modelId="{33EFCD65-6D61-4496-932B-09CD0016F594}" type="presParOf" srcId="{70F86A48-7BD7-4569-A3FF-CC57713C6DF1}" destId="{1E2C6D3A-8A9A-42FC-9AC6-21FB261BFD77}" srcOrd="3" destOrd="0" presId="urn:microsoft.com/office/officeart/2005/8/layout/vList2"/>
    <dgm:cxn modelId="{83664BC5-2714-4D24-BBD7-F0BDFA1E4D20}" type="presParOf" srcId="{70F86A48-7BD7-4569-A3FF-CC57713C6DF1}" destId="{35E625B2-A49E-49BA-9C82-800B467578AA}" srcOrd="4" destOrd="0" presId="urn:microsoft.com/office/officeart/2005/8/layout/vList2"/>
    <dgm:cxn modelId="{8341283B-7AF6-4F56-8D00-52E791AD93C9}" type="presParOf" srcId="{70F86A48-7BD7-4569-A3FF-CC57713C6DF1}" destId="{81D4CCFA-C257-4A84-8D05-CD0870499F67}" srcOrd="5" destOrd="0" presId="urn:microsoft.com/office/officeart/2005/8/layout/vList2"/>
    <dgm:cxn modelId="{622BB2C2-EBCE-413D-8391-4D1D63B174DD}" type="presParOf" srcId="{70F86A48-7BD7-4569-A3FF-CC57713C6DF1}" destId="{5E122E62-C14F-4229-8E95-9E21D086FC99}" srcOrd="6" destOrd="0" presId="urn:microsoft.com/office/officeart/2005/8/layout/vList2"/>
    <dgm:cxn modelId="{00A99033-7440-40CC-BCDB-5EA7F90E2A36}" type="presParOf" srcId="{70F86A48-7BD7-4569-A3FF-CC57713C6DF1}" destId="{57F68445-8706-4C1D-A56E-328F1457CDA3}" srcOrd="7" destOrd="0" presId="urn:microsoft.com/office/officeart/2005/8/layout/vList2"/>
    <dgm:cxn modelId="{0EC8AE78-33E2-4C59-9CDE-B9529FCF484A}" type="presParOf" srcId="{70F86A48-7BD7-4569-A3FF-CC57713C6DF1}" destId="{8E63F063-5256-4E97-9915-452CE20499A1}" srcOrd="8" destOrd="0" presId="urn:microsoft.com/office/officeart/2005/8/layout/vList2"/>
    <dgm:cxn modelId="{22F57D16-F5B0-4C04-B12C-125F19C6D1A6}" type="presParOf" srcId="{70F86A48-7BD7-4569-A3FF-CC57713C6DF1}" destId="{7CED1228-5C24-4999-8138-0641367912B7}"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677F2-0B51-4BA8-B395-B8B56EC13FD3}">
      <dsp:nvSpPr>
        <dsp:cNvPr id="0" name=""/>
        <dsp:cNvSpPr/>
      </dsp:nvSpPr>
      <dsp:spPr>
        <a:xfrm>
          <a:off x="0" y="53670"/>
          <a:ext cx="7344816" cy="468000"/>
        </a:xfrm>
        <a:prstGeom prst="roundRect">
          <a:avLst/>
        </a:prstGeom>
        <a:solidFill>
          <a:srgbClr val="008000"/>
        </a:solidFill>
        <a:ln w="1905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noProof="0" dirty="0"/>
            <a:t>Oportuno</a:t>
          </a:r>
        </a:p>
      </dsp:txBody>
      <dsp:txXfrm>
        <a:off x="22846" y="76516"/>
        <a:ext cx="7299124" cy="422308"/>
      </dsp:txXfrm>
    </dsp:sp>
    <dsp:sp modelId="{BC1DD2A1-06B5-474A-AD61-65917B448007}">
      <dsp:nvSpPr>
        <dsp:cNvPr id="0" name=""/>
        <dsp:cNvSpPr/>
      </dsp:nvSpPr>
      <dsp:spPr>
        <a:xfrm>
          <a:off x="0" y="521670"/>
          <a:ext cx="7344816"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19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s-ES" sz="2000" kern="1200" noProof="0" dirty="0"/>
            <a:t>Preaviso suficiente, plazos pertinentes</a:t>
          </a:r>
        </a:p>
      </dsp:txBody>
      <dsp:txXfrm>
        <a:off x="0" y="521670"/>
        <a:ext cx="7344816" cy="414000"/>
      </dsp:txXfrm>
    </dsp:sp>
    <dsp:sp modelId="{90EE8B46-E534-4B5D-81D5-8C4BD7A1E29C}">
      <dsp:nvSpPr>
        <dsp:cNvPr id="0" name=""/>
        <dsp:cNvSpPr/>
      </dsp:nvSpPr>
      <dsp:spPr>
        <a:xfrm>
          <a:off x="0" y="935670"/>
          <a:ext cx="7344816" cy="468000"/>
        </a:xfrm>
        <a:prstGeom prst="roundRect">
          <a:avLst/>
        </a:prstGeom>
        <a:solidFill>
          <a:srgbClr val="008000"/>
        </a:solidFill>
        <a:ln w="1905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noProof="0" dirty="0"/>
            <a:t>Abierto</a:t>
          </a:r>
        </a:p>
      </dsp:txBody>
      <dsp:txXfrm>
        <a:off x="22846" y="958516"/>
        <a:ext cx="7299124" cy="422308"/>
      </dsp:txXfrm>
    </dsp:sp>
    <dsp:sp modelId="{1E2C6D3A-8A9A-42FC-9AC6-21FB261BFD77}">
      <dsp:nvSpPr>
        <dsp:cNvPr id="0" name=""/>
        <dsp:cNvSpPr/>
      </dsp:nvSpPr>
      <dsp:spPr>
        <a:xfrm>
          <a:off x="0" y="1403670"/>
          <a:ext cx="7344816"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19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s-ES" sz="2000" kern="1200" noProof="0" dirty="0"/>
            <a:t>Igualdad de oportunidades de acceso, modelos efectivos</a:t>
          </a:r>
        </a:p>
      </dsp:txBody>
      <dsp:txXfrm>
        <a:off x="0" y="1403670"/>
        <a:ext cx="7344816" cy="414000"/>
      </dsp:txXfrm>
    </dsp:sp>
    <dsp:sp modelId="{35E625B2-A49E-49BA-9C82-800B467578AA}">
      <dsp:nvSpPr>
        <dsp:cNvPr id="0" name=""/>
        <dsp:cNvSpPr/>
      </dsp:nvSpPr>
      <dsp:spPr>
        <a:xfrm>
          <a:off x="0" y="1817670"/>
          <a:ext cx="7344816" cy="468000"/>
        </a:xfrm>
        <a:prstGeom prst="roundRect">
          <a:avLst/>
        </a:prstGeom>
        <a:solidFill>
          <a:srgbClr val="008000"/>
        </a:solidFill>
        <a:ln w="1905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noProof="0" dirty="0"/>
            <a:t>Transparente</a:t>
          </a:r>
          <a:r>
            <a:rPr lang="en-CA" sz="2000" kern="1200" dirty="0"/>
            <a:t> </a:t>
          </a:r>
        </a:p>
      </dsp:txBody>
      <dsp:txXfrm>
        <a:off x="22846" y="1840516"/>
        <a:ext cx="7299124" cy="422308"/>
      </dsp:txXfrm>
    </dsp:sp>
    <dsp:sp modelId="{81D4CCFA-C257-4A84-8D05-CD0870499F67}">
      <dsp:nvSpPr>
        <dsp:cNvPr id="0" name=""/>
        <dsp:cNvSpPr/>
      </dsp:nvSpPr>
      <dsp:spPr>
        <a:xfrm>
          <a:off x="0" y="2285670"/>
          <a:ext cx="7344816"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19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s-ES" sz="2000" kern="1200" noProof="0" dirty="0"/>
            <a:t>Claridad en los procesos y propósitos</a:t>
          </a:r>
        </a:p>
      </dsp:txBody>
      <dsp:txXfrm>
        <a:off x="0" y="2285670"/>
        <a:ext cx="7344816" cy="414000"/>
      </dsp:txXfrm>
    </dsp:sp>
    <dsp:sp modelId="{5E122E62-C14F-4229-8E95-9E21D086FC99}">
      <dsp:nvSpPr>
        <dsp:cNvPr id="0" name=""/>
        <dsp:cNvSpPr/>
      </dsp:nvSpPr>
      <dsp:spPr>
        <a:xfrm>
          <a:off x="0" y="2699670"/>
          <a:ext cx="7344816" cy="468000"/>
        </a:xfrm>
        <a:prstGeom prst="roundRect">
          <a:avLst/>
        </a:prstGeom>
        <a:solidFill>
          <a:srgbClr val="008000"/>
        </a:solidFill>
        <a:ln w="1905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dirty="0" err="1"/>
            <a:t>Informado</a:t>
          </a:r>
          <a:endParaRPr lang="en-CA" sz="2000" kern="1200" dirty="0"/>
        </a:p>
      </dsp:txBody>
      <dsp:txXfrm>
        <a:off x="22846" y="2722516"/>
        <a:ext cx="7299124" cy="422308"/>
      </dsp:txXfrm>
    </dsp:sp>
    <dsp:sp modelId="{57F68445-8706-4C1D-A56E-328F1457CDA3}">
      <dsp:nvSpPr>
        <dsp:cNvPr id="0" name=""/>
        <dsp:cNvSpPr/>
      </dsp:nvSpPr>
      <dsp:spPr>
        <a:xfrm>
          <a:off x="0" y="3167670"/>
          <a:ext cx="7344816"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19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s-ES" sz="2000" kern="1200" noProof="0" dirty="0"/>
            <a:t>Provisión de documentos preparatorios y de seguimiento</a:t>
          </a:r>
        </a:p>
      </dsp:txBody>
      <dsp:txXfrm>
        <a:off x="0" y="3167670"/>
        <a:ext cx="7344816" cy="414000"/>
      </dsp:txXfrm>
    </dsp:sp>
    <dsp:sp modelId="{8E63F063-5256-4E97-9915-452CE20499A1}">
      <dsp:nvSpPr>
        <dsp:cNvPr id="0" name=""/>
        <dsp:cNvSpPr/>
      </dsp:nvSpPr>
      <dsp:spPr>
        <a:xfrm>
          <a:off x="0" y="3581670"/>
          <a:ext cx="7344816" cy="468000"/>
        </a:xfrm>
        <a:prstGeom prst="roundRect">
          <a:avLst/>
        </a:prstGeom>
        <a:solidFill>
          <a:srgbClr val="008000"/>
        </a:solidFill>
        <a:ln w="19050" cap="flat" cmpd="sng" algn="ctr">
          <a:solidFill>
            <a:srgbClr val="008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noProof="0" dirty="0"/>
            <a:t>Sostenido</a:t>
          </a:r>
        </a:p>
      </dsp:txBody>
      <dsp:txXfrm>
        <a:off x="22846" y="3604516"/>
        <a:ext cx="7299124" cy="422308"/>
      </dsp:txXfrm>
    </dsp:sp>
    <dsp:sp modelId="{7CED1228-5C24-4999-8138-0641367912B7}">
      <dsp:nvSpPr>
        <dsp:cNvPr id="0" name=""/>
        <dsp:cNvSpPr/>
      </dsp:nvSpPr>
      <dsp:spPr>
        <a:xfrm>
          <a:off x="0" y="4049670"/>
          <a:ext cx="7344816"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19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s-ES" sz="2000" kern="1200" noProof="0" dirty="0"/>
            <a:t>Continuidad de los procesos</a:t>
          </a:r>
        </a:p>
      </dsp:txBody>
      <dsp:txXfrm>
        <a:off x="0" y="4049670"/>
        <a:ext cx="7344816" cy="414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04529" cy="472764"/>
          </a:xfrm>
          <a:prstGeom prst="rect">
            <a:avLst/>
          </a:prstGeom>
        </p:spPr>
        <p:txBody>
          <a:bodyPr vert="horz" lIns="93141" tIns="46570" rIns="93141" bIns="46570" rtlCol="0"/>
          <a:lstStyle>
            <a:lvl1pPr algn="l">
              <a:defRPr sz="1200"/>
            </a:lvl1pPr>
          </a:lstStyle>
          <a:p>
            <a:endParaRPr lang="en-CA"/>
          </a:p>
        </p:txBody>
      </p:sp>
      <p:sp>
        <p:nvSpPr>
          <p:cNvPr id="3" name="Date Placeholder 2"/>
          <p:cNvSpPr>
            <a:spLocks noGrp="1"/>
          </p:cNvSpPr>
          <p:nvPr>
            <p:ph type="dt" sz="quarter" idx="1"/>
          </p:nvPr>
        </p:nvSpPr>
        <p:spPr>
          <a:xfrm>
            <a:off x="4056651" y="0"/>
            <a:ext cx="3104529" cy="472764"/>
          </a:xfrm>
          <a:prstGeom prst="rect">
            <a:avLst/>
          </a:prstGeom>
        </p:spPr>
        <p:txBody>
          <a:bodyPr vert="horz" lIns="93141" tIns="46570" rIns="93141" bIns="46570" rtlCol="0"/>
          <a:lstStyle>
            <a:lvl1pPr algn="r">
              <a:defRPr sz="1200"/>
            </a:lvl1pPr>
          </a:lstStyle>
          <a:p>
            <a:fld id="{6C65D9F4-5CAE-4492-A9AC-436C27034748}" type="datetimeFigureOut">
              <a:rPr lang="en-CA" smtClean="0"/>
              <a:t>2019-01-29</a:t>
            </a:fld>
            <a:endParaRPr lang="en-CA"/>
          </a:p>
        </p:txBody>
      </p:sp>
      <p:sp>
        <p:nvSpPr>
          <p:cNvPr id="4" name="Footer Placeholder 3"/>
          <p:cNvSpPr>
            <a:spLocks noGrp="1"/>
          </p:cNvSpPr>
          <p:nvPr>
            <p:ph type="ftr" sz="quarter" idx="2"/>
          </p:nvPr>
        </p:nvSpPr>
        <p:spPr>
          <a:xfrm>
            <a:off x="1" y="8974424"/>
            <a:ext cx="3104529" cy="472764"/>
          </a:xfrm>
          <a:prstGeom prst="rect">
            <a:avLst/>
          </a:prstGeom>
        </p:spPr>
        <p:txBody>
          <a:bodyPr vert="horz" lIns="93141" tIns="46570" rIns="93141" bIns="46570" rtlCol="0" anchor="b"/>
          <a:lstStyle>
            <a:lvl1pPr algn="l">
              <a:defRPr sz="1200"/>
            </a:lvl1pPr>
          </a:lstStyle>
          <a:p>
            <a:endParaRPr lang="en-CA"/>
          </a:p>
        </p:txBody>
      </p:sp>
      <p:sp>
        <p:nvSpPr>
          <p:cNvPr id="5" name="Slide Number Placeholder 4"/>
          <p:cNvSpPr>
            <a:spLocks noGrp="1"/>
          </p:cNvSpPr>
          <p:nvPr>
            <p:ph type="sldNum" sz="quarter" idx="3"/>
          </p:nvPr>
        </p:nvSpPr>
        <p:spPr>
          <a:xfrm>
            <a:off x="4056651" y="8974424"/>
            <a:ext cx="3104529" cy="472764"/>
          </a:xfrm>
          <a:prstGeom prst="rect">
            <a:avLst/>
          </a:prstGeom>
        </p:spPr>
        <p:txBody>
          <a:bodyPr vert="horz" lIns="93141" tIns="46570" rIns="93141" bIns="46570" rtlCol="0" anchor="b"/>
          <a:lstStyle>
            <a:lvl1pPr algn="r">
              <a:defRPr sz="1200"/>
            </a:lvl1pPr>
          </a:lstStyle>
          <a:p>
            <a:fld id="{8D116E9A-C77C-4712-90C8-5463A49E2C04}" type="slidenum">
              <a:rPr lang="en-CA" smtClean="0"/>
              <a:t>‹#›</a:t>
            </a:fld>
            <a:endParaRPr lang="en-CA"/>
          </a:p>
        </p:txBody>
      </p:sp>
    </p:spTree>
    <p:extLst>
      <p:ext uri="{BB962C8B-B14F-4D97-AF65-F5344CB8AC3E}">
        <p14:creationId xmlns:p14="http://schemas.microsoft.com/office/powerpoint/2010/main" val="656749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3880" cy="472440"/>
          </a:xfrm>
          <a:prstGeom prst="rect">
            <a:avLst/>
          </a:prstGeom>
        </p:spPr>
        <p:txBody>
          <a:bodyPr vert="horz" lIns="95351" tIns="47676" rIns="95351" bIns="47676" rtlCol="0"/>
          <a:lstStyle>
            <a:lvl1pPr algn="l">
              <a:defRPr sz="1200"/>
            </a:lvl1pPr>
          </a:lstStyle>
          <a:p>
            <a:endParaRPr lang="en-CA"/>
          </a:p>
        </p:txBody>
      </p:sp>
      <p:sp>
        <p:nvSpPr>
          <p:cNvPr id="3" name="Date Placeholder 2"/>
          <p:cNvSpPr>
            <a:spLocks noGrp="1"/>
          </p:cNvSpPr>
          <p:nvPr>
            <p:ph type="dt" idx="1"/>
          </p:nvPr>
        </p:nvSpPr>
        <p:spPr>
          <a:xfrm>
            <a:off x="4057263" y="0"/>
            <a:ext cx="3103880" cy="472440"/>
          </a:xfrm>
          <a:prstGeom prst="rect">
            <a:avLst/>
          </a:prstGeom>
        </p:spPr>
        <p:txBody>
          <a:bodyPr vert="horz" lIns="95351" tIns="47676" rIns="95351" bIns="47676" rtlCol="0"/>
          <a:lstStyle>
            <a:lvl1pPr algn="r">
              <a:defRPr sz="1200"/>
            </a:lvl1pPr>
          </a:lstStyle>
          <a:p>
            <a:fld id="{7736C458-47F9-4DC1-9879-57A37A4B6C4A}" type="datetimeFigureOut">
              <a:rPr lang="en-CA" smtClean="0"/>
              <a:t>2019-01-29</a:t>
            </a:fld>
            <a:endParaRPr lang="en-CA"/>
          </a:p>
        </p:txBody>
      </p:sp>
      <p:sp>
        <p:nvSpPr>
          <p:cNvPr id="4" name="Slide Image Placeholder 3"/>
          <p:cNvSpPr>
            <a:spLocks noGrp="1" noRot="1" noChangeAspect="1"/>
          </p:cNvSpPr>
          <p:nvPr>
            <p:ph type="sldImg" idx="2"/>
          </p:nvPr>
        </p:nvSpPr>
        <p:spPr>
          <a:xfrm>
            <a:off x="1219200" y="709613"/>
            <a:ext cx="4724400" cy="3543300"/>
          </a:xfrm>
          <a:prstGeom prst="rect">
            <a:avLst/>
          </a:prstGeom>
          <a:noFill/>
          <a:ln w="12700">
            <a:solidFill>
              <a:prstClr val="black"/>
            </a:solidFill>
          </a:ln>
        </p:spPr>
        <p:txBody>
          <a:bodyPr vert="horz" lIns="95351" tIns="47676" rIns="95351" bIns="47676" rtlCol="0" anchor="ctr"/>
          <a:lstStyle/>
          <a:p>
            <a:endParaRPr lang="en-CA"/>
          </a:p>
        </p:txBody>
      </p:sp>
      <p:sp>
        <p:nvSpPr>
          <p:cNvPr id="5" name="Notes Placeholder 4"/>
          <p:cNvSpPr>
            <a:spLocks noGrp="1"/>
          </p:cNvSpPr>
          <p:nvPr>
            <p:ph type="body" sz="quarter" idx="3"/>
          </p:nvPr>
        </p:nvSpPr>
        <p:spPr>
          <a:xfrm>
            <a:off x="716280" y="4488180"/>
            <a:ext cx="5730240" cy="4251960"/>
          </a:xfrm>
          <a:prstGeom prst="rect">
            <a:avLst/>
          </a:prstGeom>
        </p:spPr>
        <p:txBody>
          <a:bodyPr vert="horz" lIns="95351" tIns="47676" rIns="95351" bIns="476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74720"/>
            <a:ext cx="3103880" cy="472440"/>
          </a:xfrm>
          <a:prstGeom prst="rect">
            <a:avLst/>
          </a:prstGeom>
        </p:spPr>
        <p:txBody>
          <a:bodyPr vert="horz" lIns="95351" tIns="47676" rIns="95351" bIns="47676" rtlCol="0" anchor="b"/>
          <a:lstStyle>
            <a:lvl1pPr algn="l">
              <a:defRPr sz="1200"/>
            </a:lvl1pPr>
          </a:lstStyle>
          <a:p>
            <a:endParaRPr lang="en-CA"/>
          </a:p>
        </p:txBody>
      </p:sp>
      <p:sp>
        <p:nvSpPr>
          <p:cNvPr id="7" name="Slide Number Placeholder 6"/>
          <p:cNvSpPr>
            <a:spLocks noGrp="1"/>
          </p:cNvSpPr>
          <p:nvPr>
            <p:ph type="sldNum" sz="quarter" idx="5"/>
          </p:nvPr>
        </p:nvSpPr>
        <p:spPr>
          <a:xfrm>
            <a:off x="4057263" y="8974720"/>
            <a:ext cx="3103880" cy="472440"/>
          </a:xfrm>
          <a:prstGeom prst="rect">
            <a:avLst/>
          </a:prstGeom>
        </p:spPr>
        <p:txBody>
          <a:bodyPr vert="horz" lIns="95351" tIns="47676" rIns="95351" bIns="47676" rtlCol="0" anchor="b"/>
          <a:lstStyle>
            <a:lvl1pPr algn="r">
              <a:defRPr sz="1200"/>
            </a:lvl1pPr>
          </a:lstStyle>
          <a:p>
            <a:fld id="{5C25102E-EB8C-4591-AF43-9A4409151DDC}" type="slidenum">
              <a:rPr lang="en-CA" smtClean="0"/>
              <a:t>‹#›</a:t>
            </a:fld>
            <a:endParaRPr lang="en-CA"/>
          </a:p>
        </p:txBody>
      </p:sp>
    </p:spTree>
    <p:extLst>
      <p:ext uri="{BB962C8B-B14F-4D97-AF65-F5344CB8AC3E}">
        <p14:creationId xmlns:p14="http://schemas.microsoft.com/office/powerpoint/2010/main" val="2235094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C25102E-EB8C-4591-AF43-9A4409151DDC}" type="slidenum">
              <a:rPr lang="en-CA" smtClean="0"/>
              <a:t>1</a:t>
            </a:fld>
            <a:endParaRPr lang="en-CA"/>
          </a:p>
        </p:txBody>
      </p:sp>
    </p:spTree>
    <p:extLst>
      <p:ext uri="{BB962C8B-B14F-4D97-AF65-F5344CB8AC3E}">
        <p14:creationId xmlns:p14="http://schemas.microsoft.com/office/powerpoint/2010/main" val="2563680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AR" sz="1200" kern="1200" dirty="0">
                <a:solidFill>
                  <a:schemeClr val="tx1"/>
                </a:solidFill>
                <a:effectLst/>
                <a:latin typeface="+mn-lt"/>
                <a:ea typeface="+mn-ea"/>
                <a:cs typeface="+mn-cs"/>
              </a:rPr>
              <a:t>Mejora la información sobre medios de implementación, en particular sobre finanzas públicas internacionales, comercio, tecnología y cuestiones sistémicas.</a:t>
            </a:r>
          </a:p>
          <a:p>
            <a:pPr lvl="0"/>
            <a:endParaRPr lang="es-AR" sz="1200" kern="1200" dirty="0">
              <a:solidFill>
                <a:schemeClr val="tx1"/>
              </a:solidFill>
              <a:effectLst/>
              <a:latin typeface="+mn-lt"/>
              <a:ea typeface="+mn-ea"/>
              <a:cs typeface="+mn-cs"/>
            </a:endParaRPr>
          </a:p>
          <a:p>
            <a:pPr lvl="0"/>
            <a:r>
              <a:rPr lang="es-AR" sz="1200" kern="1200" dirty="0">
                <a:solidFill>
                  <a:schemeClr val="tx1"/>
                </a:solidFill>
                <a:effectLst/>
                <a:latin typeface="+mn-lt"/>
                <a:ea typeface="+mn-ea"/>
                <a:cs typeface="+mn-cs"/>
              </a:rPr>
              <a:t>Limitada información sobre el principio de “no dejar a nadie atrás”, a pesar de la inclusión de este componente en las directrices voluntarias comunes para la presentación de informes elaboradas por el Secretario General de las Naciones Unidas. Es necesario que los países examinen en qué medida sus políticas y los programas están considerando de manera prioritaria las necesidades de quienes están quedando rezagados.</a:t>
            </a:r>
          </a:p>
          <a:p>
            <a:pPr lvl="0"/>
            <a:endParaRPr lang="es-AR" sz="1200" kern="1200" dirty="0">
              <a:solidFill>
                <a:schemeClr val="tx1"/>
              </a:solidFill>
              <a:effectLst/>
              <a:latin typeface="+mn-lt"/>
              <a:ea typeface="+mn-ea"/>
              <a:cs typeface="+mn-cs"/>
            </a:endParaRPr>
          </a:p>
          <a:p>
            <a:pPr lvl="0"/>
            <a:r>
              <a:rPr lang="es-AR" sz="1200" kern="1200" dirty="0">
                <a:solidFill>
                  <a:schemeClr val="tx1"/>
                </a:solidFill>
                <a:effectLst/>
                <a:latin typeface="+mn-lt"/>
                <a:ea typeface="+mn-ea"/>
                <a:cs typeface="+mn-cs"/>
              </a:rPr>
              <a:t>La situación de los esfuerzos de implementación local, tal como se los como resulta de los INV de 2018, sugiere que se necesita mucho más trabajo en materia de localización. Consulte la figura 16.</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C25102E-EB8C-4591-AF43-9A4409151DDC}" type="slidenum">
              <a:rPr lang="en-CA" smtClean="0"/>
              <a:t>11</a:t>
            </a:fld>
            <a:endParaRPr lang="en-CA"/>
          </a:p>
        </p:txBody>
      </p:sp>
    </p:spTree>
    <p:extLst>
      <p:ext uri="{BB962C8B-B14F-4D97-AF65-F5344CB8AC3E}">
        <p14:creationId xmlns:p14="http://schemas.microsoft.com/office/powerpoint/2010/main" val="433252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C25102E-EB8C-4591-AF43-9A4409151DDC}" type="slidenum">
              <a:rPr lang="en-CA" smtClean="0"/>
              <a:t>12</a:t>
            </a:fld>
            <a:endParaRPr lang="en-CA"/>
          </a:p>
        </p:txBody>
      </p:sp>
    </p:spTree>
    <p:extLst>
      <p:ext uri="{BB962C8B-B14F-4D97-AF65-F5344CB8AC3E}">
        <p14:creationId xmlns:p14="http://schemas.microsoft.com/office/powerpoint/2010/main" val="744952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200" kern="1200" dirty="0">
                <a:solidFill>
                  <a:schemeClr val="tx1"/>
                </a:solidFill>
                <a:effectLst/>
                <a:latin typeface="+mn-lt"/>
                <a:ea typeface="+mn-ea"/>
                <a:cs typeface="+mn-cs"/>
              </a:rPr>
              <a:t>Hay una notable mejora en la información sobre contribuciones de la sociedad civil, los parlamentarios, el sector privado y el mundo académico. Sin embargo, solo un puñado de INV incluyeron referencias a contribuciones de actores no estatales y gobiernos locales.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A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AR" sz="1200" kern="1200" dirty="0">
                <a:solidFill>
                  <a:schemeClr val="tx1"/>
                </a:solidFill>
                <a:effectLst/>
                <a:latin typeface="+mn-lt"/>
                <a:ea typeface="+mn-ea"/>
                <a:cs typeface="+mn-cs"/>
              </a:rPr>
              <a:t>Un número limitado de países se comprometió a informar regularmente sobre sus progresos en la implementación. A través de sus INV algunos países, incluidos dos que ya habían presentado informes anteriormente, señalaron progresos en sus trayectorias hacia el logro de las metas de desarrollo sostenible.</a:t>
            </a:r>
          </a:p>
        </p:txBody>
      </p:sp>
      <p:sp>
        <p:nvSpPr>
          <p:cNvPr id="4" name="Slide Number Placeholder 3"/>
          <p:cNvSpPr>
            <a:spLocks noGrp="1"/>
          </p:cNvSpPr>
          <p:nvPr>
            <p:ph type="sldNum" sz="quarter" idx="5"/>
          </p:nvPr>
        </p:nvSpPr>
        <p:spPr/>
        <p:txBody>
          <a:bodyPr/>
          <a:lstStyle/>
          <a:p>
            <a:fld id="{5C25102E-EB8C-4591-AF43-9A4409151DDC}" type="slidenum">
              <a:rPr lang="en-CA" smtClean="0"/>
              <a:t>13</a:t>
            </a:fld>
            <a:endParaRPr lang="en-CA"/>
          </a:p>
        </p:txBody>
      </p:sp>
    </p:spTree>
    <p:extLst>
      <p:ext uri="{BB962C8B-B14F-4D97-AF65-F5344CB8AC3E}">
        <p14:creationId xmlns:p14="http://schemas.microsoft.com/office/powerpoint/2010/main" val="750812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endParaRPr lang="en-CA"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fld id="{5C25102E-EB8C-4591-AF43-9A4409151DDC}" type="slidenum">
              <a:rPr lang="en-CA" smtClean="0"/>
              <a:t>14</a:t>
            </a:fld>
            <a:endParaRPr lang="en-CA"/>
          </a:p>
        </p:txBody>
      </p:sp>
    </p:spTree>
    <p:extLst>
      <p:ext uri="{BB962C8B-B14F-4D97-AF65-F5344CB8AC3E}">
        <p14:creationId xmlns:p14="http://schemas.microsoft.com/office/powerpoint/2010/main" val="2880674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endParaRPr lang="en-CA"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fld id="{5C25102E-EB8C-4591-AF43-9A4409151DDC}" type="slidenum">
              <a:rPr lang="en-CA" smtClean="0"/>
              <a:t>15</a:t>
            </a:fld>
            <a:endParaRPr lang="en-CA"/>
          </a:p>
        </p:txBody>
      </p:sp>
    </p:spTree>
    <p:extLst>
      <p:ext uri="{BB962C8B-B14F-4D97-AF65-F5344CB8AC3E}">
        <p14:creationId xmlns:p14="http://schemas.microsoft.com/office/powerpoint/2010/main" val="1297486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sz="1200" kern="1200" dirty="0">
                <a:solidFill>
                  <a:schemeClr val="tx1"/>
                </a:solidFill>
                <a:effectLst/>
                <a:latin typeface="+mn-lt"/>
                <a:ea typeface="+mn-ea"/>
                <a:cs typeface="+mn-cs"/>
              </a:rPr>
              <a:t>Al igual que en 2017, muchos de los INV no siguen en su estructura el esquema propuesto en la directrices voluntarias comunes del Secretario General de las Naciones Unidas, aunque sí capturan la mayoría de sus elementos. Esta situación podría dificultar la identificación de desafíos compartidos y la comparación entre buenas prácticas.</a:t>
            </a:r>
          </a:p>
          <a:p>
            <a:endParaRPr lang="es-AR" sz="1200" kern="1200" dirty="0">
              <a:solidFill>
                <a:schemeClr val="tx1"/>
              </a:solidFill>
              <a:effectLst/>
              <a:latin typeface="+mn-lt"/>
              <a:ea typeface="+mn-ea"/>
              <a:cs typeface="+mn-cs"/>
            </a:endParaRPr>
          </a:p>
          <a:p>
            <a:r>
              <a:rPr lang="es-AR" sz="1200" kern="1200" dirty="0">
                <a:solidFill>
                  <a:schemeClr val="tx1"/>
                </a:solidFill>
                <a:effectLst/>
                <a:latin typeface="+mn-lt"/>
                <a:ea typeface="+mn-ea"/>
                <a:cs typeface="+mn-cs"/>
              </a:rPr>
              <a:t>La mayoría de los países incluyen la mayor parte de los elementos presentes en las directrices voluntarias comunes para la presentación de informes del Secretario General. Excluyendo la consideración del principio de no dejar a nadie atrás, de los asuntos estructurales y la incorporación de anexos, todos los demás elementos de las directrices voluntarias fueron contemplados por, al menos, el 70% de los países informantes.</a:t>
            </a:r>
          </a:p>
          <a:p>
            <a:endParaRPr lang="es-AR" sz="1200" kern="1200" dirty="0">
              <a:solidFill>
                <a:schemeClr val="tx1"/>
              </a:solidFill>
              <a:effectLst/>
              <a:latin typeface="+mn-lt"/>
              <a:ea typeface="+mn-ea"/>
              <a:cs typeface="+mn-cs"/>
            </a:endParaRPr>
          </a:p>
          <a:p>
            <a:r>
              <a:rPr lang="es-AR" sz="1200" kern="1200" dirty="0">
                <a:solidFill>
                  <a:schemeClr val="tx1"/>
                </a:solidFill>
                <a:effectLst/>
                <a:latin typeface="+mn-lt"/>
                <a:ea typeface="+mn-ea"/>
                <a:cs typeface="+mn-cs"/>
              </a:rPr>
              <a:t>A pesar de los elementos no incluidos, los INV todavía tienden a ser muy extensos y, en algunos casos, innecesariamente detallados. La repetición de información fue identificadas como un problema clave en el estudio de los INV de 2017, pero fue menos importante en los informes de 2018.</a:t>
            </a:r>
            <a:endParaRPr lang="en-CA"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fld id="{5C25102E-EB8C-4591-AF43-9A4409151DDC}" type="slidenum">
              <a:rPr lang="en-CA" smtClean="0"/>
              <a:t>16</a:t>
            </a:fld>
            <a:endParaRPr lang="en-CA"/>
          </a:p>
        </p:txBody>
      </p:sp>
    </p:spTree>
    <p:extLst>
      <p:ext uri="{BB962C8B-B14F-4D97-AF65-F5344CB8AC3E}">
        <p14:creationId xmlns:p14="http://schemas.microsoft.com/office/powerpoint/2010/main" val="272645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5"/>
          </p:nvPr>
        </p:nvSpPr>
        <p:spPr/>
        <p:txBody>
          <a:bodyPr/>
          <a:lstStyle/>
          <a:p>
            <a:fld id="{5C25102E-EB8C-4591-AF43-9A4409151DDC}" type="slidenum">
              <a:rPr lang="en-CA" smtClean="0"/>
              <a:t>18</a:t>
            </a:fld>
            <a:endParaRPr lang="en-CA"/>
          </a:p>
        </p:txBody>
      </p:sp>
    </p:spTree>
    <p:extLst>
      <p:ext uri="{BB962C8B-B14F-4D97-AF65-F5344CB8AC3E}">
        <p14:creationId xmlns:p14="http://schemas.microsoft.com/office/powerpoint/2010/main" val="1007987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C25102E-EB8C-4591-AF43-9A4409151DDC}" type="slidenum">
              <a:rPr lang="en-CA" smtClean="0"/>
              <a:t>2</a:t>
            </a:fld>
            <a:endParaRPr lang="en-CA"/>
          </a:p>
        </p:txBody>
      </p:sp>
    </p:spTree>
    <p:extLst>
      <p:ext uri="{BB962C8B-B14F-4D97-AF65-F5344CB8AC3E}">
        <p14:creationId xmlns:p14="http://schemas.microsoft.com/office/powerpoint/2010/main" val="883814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C25102E-EB8C-4591-AF43-9A4409151DDC}" type="slidenum">
              <a:rPr lang="en-CA" smtClean="0"/>
              <a:t>4</a:t>
            </a:fld>
            <a:endParaRPr lang="en-CA"/>
          </a:p>
        </p:txBody>
      </p:sp>
    </p:spTree>
    <p:extLst>
      <p:ext uri="{BB962C8B-B14F-4D97-AF65-F5344CB8AC3E}">
        <p14:creationId xmlns:p14="http://schemas.microsoft.com/office/powerpoint/2010/main" val="937487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C25102E-EB8C-4591-AF43-9A4409151DDC}" type="slidenum">
              <a:rPr lang="en-CA" smtClean="0"/>
              <a:t>5</a:t>
            </a:fld>
            <a:endParaRPr lang="en-CA"/>
          </a:p>
        </p:txBody>
      </p:sp>
    </p:spTree>
    <p:extLst>
      <p:ext uri="{BB962C8B-B14F-4D97-AF65-F5344CB8AC3E}">
        <p14:creationId xmlns:p14="http://schemas.microsoft.com/office/powerpoint/2010/main" val="2973170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sz="1200" kern="1200" dirty="0">
                <a:solidFill>
                  <a:schemeClr val="tx1"/>
                </a:solidFill>
                <a:effectLst/>
                <a:latin typeface="+mn-lt"/>
                <a:ea typeface="+mn-ea"/>
                <a:cs typeface="+mn-cs"/>
              </a:rPr>
              <a:t>En resumen, los INV de 2018 muestran que la mayoría de los países han hecho progresos en la incorporación de los ODS a sus políticas nacionales, en el desarrollo de mecanismos institucionales para su implementación, han realizado esfuerzos para crear alianzas y/o han dedicado atención al monitoreo y la seguimiento de progresos. Esto es consistente con la evaluación de los INV de 2017. A pesar de los avances registrados por nuestro estudio en la puesta en marcha de las estructuras requeridas para la implementación de la Agenda 2030 (arreglos gubernamentales, acuerdos institucionales, políticas y medios de implementación), el nivel de progresos varía considerablemente entre los países.</a:t>
            </a:r>
          </a:p>
          <a:p>
            <a:endParaRPr lang="es-AR" sz="1200" kern="1200" dirty="0">
              <a:solidFill>
                <a:schemeClr val="tx1"/>
              </a:solidFill>
              <a:effectLst/>
              <a:latin typeface="+mn-lt"/>
              <a:ea typeface="+mn-ea"/>
              <a:cs typeface="+mn-cs"/>
            </a:endParaRPr>
          </a:p>
          <a:p>
            <a:r>
              <a:rPr lang="es-AR" sz="1200" kern="1200" dirty="0">
                <a:solidFill>
                  <a:schemeClr val="tx1"/>
                </a:solidFill>
                <a:effectLst/>
                <a:latin typeface="+mn-lt"/>
                <a:ea typeface="+mn-ea"/>
                <a:cs typeface="+mn-cs"/>
              </a:rPr>
              <a:t>Muy pocos países se involucran con los elementos de mayor potencial transformativo de la Agenda 2030, tales como la incorporación de los principios de la Agenda en sus políticas y enfoques, la integración de las tres dimensiones del desarrollo sostenible, la localización de la implementación a fin de contemplar las necesidades locales, y el establecimiento de mecanismos efectivos para la participación de los múltiples interesados y la creación de alianzas.</a:t>
            </a:r>
          </a:p>
          <a:p>
            <a:endParaRPr lang="es-AR" sz="1200" kern="1200" dirty="0">
              <a:solidFill>
                <a:schemeClr val="tx1"/>
              </a:solidFill>
              <a:effectLst/>
              <a:latin typeface="+mn-lt"/>
              <a:ea typeface="+mn-ea"/>
              <a:cs typeface="+mn-cs"/>
            </a:endParaRPr>
          </a:p>
          <a:p>
            <a:r>
              <a:rPr lang="es-AR" sz="1200" kern="1200" dirty="0">
                <a:solidFill>
                  <a:schemeClr val="tx1"/>
                </a:solidFill>
                <a:effectLst/>
                <a:latin typeface="+mn-lt"/>
                <a:ea typeface="+mn-ea"/>
                <a:cs typeface="+mn-cs"/>
              </a:rPr>
              <a:t>La información sobre mejores prácticas, desafíos y áreas en las que los países desearían aprender de otros es aún insuficientemente incorporada en los reportes. </a:t>
            </a:r>
          </a:p>
          <a:p>
            <a:r>
              <a:rPr lang="es-AR" sz="1200" kern="1200" dirty="0">
                <a:solidFill>
                  <a:schemeClr val="tx1"/>
                </a:solidFill>
                <a:effectLst/>
                <a:latin typeface="+mn-lt"/>
                <a:ea typeface="+mn-ea"/>
                <a:cs typeface="+mn-cs"/>
              </a:rPr>
              <a:t>La presentación de informes sobre mejores prácticas aumentó en 2018, pero siguen existiendo brechas en términos de información sobre lecciones aprendidas o áreas en las que los países desearían aprender de otros. </a:t>
            </a:r>
          </a:p>
          <a:p>
            <a:r>
              <a:rPr lang="es-AR" sz="1200" kern="1200" dirty="0">
                <a:solidFill>
                  <a:schemeClr val="tx1"/>
                </a:solidFill>
                <a:effectLst/>
                <a:latin typeface="+mn-lt"/>
                <a:ea typeface="+mn-ea"/>
                <a:cs typeface="+mn-cs"/>
              </a:rPr>
              <a:t>Los desafíos son más comúnmente informados. </a:t>
            </a:r>
          </a:p>
          <a:p>
            <a:r>
              <a:rPr lang="es-AR" sz="1200" kern="1200" dirty="0">
                <a:solidFill>
                  <a:schemeClr val="tx1"/>
                </a:solidFill>
                <a:effectLst/>
                <a:latin typeface="+mn-lt"/>
                <a:ea typeface="+mn-ea"/>
                <a:cs typeface="+mn-cs"/>
              </a:rPr>
              <a:t>Solo 14 países informaron respecto de áreas en las que quisieran aprender de los demás.</a:t>
            </a:r>
            <a:r>
              <a:rPr lang="en-CA" baseline="0" dirty="0">
                <a:latin typeface="Helvetica" panose="020B0604020202020204" pitchFamily="34" charset="0"/>
                <a:cs typeface="Helvetica" panose="020B0604020202020204" pitchFamily="34" charset="0"/>
              </a:rPr>
              <a:t> </a:t>
            </a:r>
            <a:endParaRPr lang="en-CA" dirty="0">
              <a:latin typeface="Helvetica" panose="020B0604020202020204" pitchFamily="34" charset="0"/>
              <a:cs typeface="Helvetica" panose="020B0604020202020204" pitchFamily="34" charset="0"/>
            </a:endParaRPr>
          </a:p>
          <a:p>
            <a:endParaRPr lang="en-CA" dirty="0"/>
          </a:p>
        </p:txBody>
      </p:sp>
      <p:sp>
        <p:nvSpPr>
          <p:cNvPr id="4" name="Slide Number Placeholder 3"/>
          <p:cNvSpPr>
            <a:spLocks noGrp="1"/>
          </p:cNvSpPr>
          <p:nvPr>
            <p:ph type="sldNum" sz="quarter" idx="5"/>
          </p:nvPr>
        </p:nvSpPr>
        <p:spPr/>
        <p:txBody>
          <a:bodyPr/>
          <a:lstStyle/>
          <a:p>
            <a:fld id="{5C25102E-EB8C-4591-AF43-9A4409151DDC}" type="slidenum">
              <a:rPr lang="en-CA" smtClean="0"/>
              <a:t>6</a:t>
            </a:fld>
            <a:endParaRPr lang="en-CA"/>
          </a:p>
        </p:txBody>
      </p:sp>
    </p:spTree>
    <p:extLst>
      <p:ext uri="{BB962C8B-B14F-4D97-AF65-F5344CB8AC3E}">
        <p14:creationId xmlns:p14="http://schemas.microsoft.com/office/powerpoint/2010/main" val="31546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noProof="0" dirty="0">
                <a:solidFill>
                  <a:schemeClr val="tx1"/>
                </a:solidFill>
                <a:effectLst/>
                <a:latin typeface="+mn-lt"/>
                <a:ea typeface="+mn-ea"/>
                <a:cs typeface="+mn-cs"/>
              </a:rPr>
              <a:t>En comparación con 2017, la inclusión formal de actores no estatales en la gobernanza establecida ha mostrado una mejora notable, pasando del compromiso de involucrar a actores no gubernamentales a su efectiva incorporación, lo que señala un pequeño cambio hacia un enfoque de integración de toda la sociedad en la implementación de la Agenda 2030</a:t>
            </a:r>
          </a:p>
          <a:p>
            <a:endParaRPr lang="es-ES" sz="1200" kern="1200" noProof="0" dirty="0">
              <a:solidFill>
                <a:schemeClr val="tx1"/>
              </a:solidFill>
              <a:effectLst/>
              <a:latin typeface="+mn-lt"/>
              <a:ea typeface="+mn-ea"/>
              <a:cs typeface="+mn-cs"/>
            </a:endParaRPr>
          </a:p>
          <a:p>
            <a:r>
              <a:rPr lang="es-ES" sz="1200" kern="1200" noProof="0" dirty="0">
                <a:solidFill>
                  <a:schemeClr val="tx1"/>
                </a:solidFill>
                <a:effectLst/>
                <a:latin typeface="+mn-lt"/>
                <a:ea typeface="+mn-ea"/>
                <a:cs typeface="+mn-cs"/>
              </a:rPr>
              <a:t>Si bien la mitad de los países examinados (26) realizaron consultas con las partes interesadas para establecer prioridades nacionales, y casi todos (43) involucraron a diferentes grupos en la construcción de sus INV, todavía hay relativamente pocos ejemplos de procesos y mecanismos formales que hayan sido puestos en funcionamiento con el fin de permitir un mayor y más sostenido compromiso del gobierno con las partes interesadas por fuera de los mecanismos de gobernanza.</a:t>
            </a:r>
          </a:p>
        </p:txBody>
      </p:sp>
      <p:sp>
        <p:nvSpPr>
          <p:cNvPr id="4" name="Slide Number Placeholder 3"/>
          <p:cNvSpPr>
            <a:spLocks noGrp="1"/>
          </p:cNvSpPr>
          <p:nvPr>
            <p:ph type="sldNum" sz="quarter" idx="5"/>
          </p:nvPr>
        </p:nvSpPr>
        <p:spPr/>
        <p:txBody>
          <a:bodyPr/>
          <a:lstStyle/>
          <a:p>
            <a:fld id="{5C25102E-EB8C-4591-AF43-9A4409151DDC}" type="slidenum">
              <a:rPr lang="en-CA" smtClean="0"/>
              <a:t>7</a:t>
            </a:fld>
            <a:endParaRPr lang="en-CA"/>
          </a:p>
        </p:txBody>
      </p:sp>
    </p:spTree>
    <p:extLst>
      <p:ext uri="{BB962C8B-B14F-4D97-AF65-F5344CB8AC3E}">
        <p14:creationId xmlns:p14="http://schemas.microsoft.com/office/powerpoint/2010/main" val="2321261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noProof="0" dirty="0">
                <a:solidFill>
                  <a:schemeClr val="tx1"/>
                </a:solidFill>
                <a:effectLst/>
                <a:latin typeface="+mn-lt"/>
                <a:ea typeface="+mn-ea"/>
                <a:cs typeface="+mn-cs"/>
              </a:rPr>
              <a:t>Principios: oportunidad (preaviso suficiente y plazos pertinentes); apertura )igualdad de oportunidades de acceso y utilización de modelos efectivos); transparencia (claridad en los procesos y propósitos); información (provisión de documentos preparatorios y de seguimiento); y sostenibilidad (continuidad de los procesos)</a:t>
            </a:r>
          </a:p>
          <a:p>
            <a:endParaRPr lang="en-CA"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5"/>
          </p:nvPr>
        </p:nvSpPr>
        <p:spPr/>
        <p:txBody>
          <a:bodyPr/>
          <a:lstStyle/>
          <a:p>
            <a:fld id="{5C25102E-EB8C-4591-AF43-9A4409151DDC}" type="slidenum">
              <a:rPr lang="en-CA" smtClean="0"/>
              <a:t>8</a:t>
            </a:fld>
            <a:endParaRPr lang="en-CA"/>
          </a:p>
        </p:txBody>
      </p:sp>
    </p:spTree>
    <p:extLst>
      <p:ext uri="{BB962C8B-B14F-4D97-AF65-F5344CB8AC3E}">
        <p14:creationId xmlns:p14="http://schemas.microsoft.com/office/powerpoint/2010/main" val="4182062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200" b="1" kern="1200" dirty="0">
                <a:solidFill>
                  <a:schemeClr val="tx1"/>
                </a:solidFill>
                <a:effectLst/>
                <a:latin typeface="+mn-lt"/>
                <a:ea typeface="+mn-ea"/>
                <a:cs typeface="+mn-cs"/>
              </a:rPr>
              <a:t>Líneas de base</a:t>
            </a:r>
          </a:p>
          <a:p>
            <a:pPr marL="0" marR="0" lvl="0" indent="0" algn="l" defTabSz="914400" rtl="0" eaLnBrk="1" fontAlgn="auto" latinLnBrk="0" hangingPunct="1">
              <a:lnSpc>
                <a:spcPct val="100000"/>
              </a:lnSpc>
              <a:spcBef>
                <a:spcPts val="0"/>
              </a:spcBef>
              <a:spcAft>
                <a:spcPts val="0"/>
              </a:spcAft>
              <a:buClrTx/>
              <a:buSzTx/>
              <a:buFontTx/>
              <a:buNone/>
              <a:tabLst/>
              <a:defRPr/>
            </a:pPr>
            <a:r>
              <a:rPr lang="es-AR" sz="1200" b="0" kern="1200" dirty="0">
                <a:solidFill>
                  <a:schemeClr val="tx1"/>
                </a:solidFill>
                <a:effectLst/>
                <a:latin typeface="+mn-lt"/>
                <a:ea typeface="+mn-ea"/>
                <a:cs typeface="+mn-cs"/>
              </a:rPr>
              <a:t>La mayoría de los países (32 de 46, o 69.5%) señalaron haber realizado algún tipo de evaluación de los ODS (o de algunos de los ODS), o que planean llevarla a cabo. Esto número es inferior al registrado en 2017, en el que la revisión de los INV de 45 países que presentaron informes mostró que 38 de ellos o bien habían llevado adelante una evaluación (33 países), o bien tenían planeado hacerlo (5 países). En 2016, esta cifra fue de 10 sobre 16 países examinados (o 62.5%). La Unión Europea se ha resistido a llevar adelante un análisis de brechas durante bastante tiempo, aunque ha expresado hace poco su intención de desarrollar un "análisis de distancias" para identificar qué tan lejos está la realidad política actual de las metas de los 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AR"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AR" sz="1200" b="1" kern="1200" dirty="0">
                <a:solidFill>
                  <a:schemeClr val="tx1"/>
                </a:solidFill>
                <a:effectLst/>
                <a:latin typeface="+mn-lt"/>
                <a:ea typeface="+mn-ea"/>
                <a:cs typeface="+mn-cs"/>
              </a:rPr>
              <a:t>Principios</a:t>
            </a:r>
          </a:p>
          <a:p>
            <a:pPr marL="0" marR="0" lvl="0" indent="0" algn="l" defTabSz="914400" rtl="0" eaLnBrk="1" fontAlgn="auto" latinLnBrk="0" hangingPunct="1">
              <a:lnSpc>
                <a:spcPct val="100000"/>
              </a:lnSpc>
              <a:spcBef>
                <a:spcPts val="0"/>
              </a:spcBef>
              <a:spcAft>
                <a:spcPts val="0"/>
              </a:spcAft>
              <a:buClrTx/>
              <a:buSzTx/>
              <a:buFontTx/>
              <a:buNone/>
              <a:tabLst/>
              <a:defRPr/>
            </a:pPr>
            <a:r>
              <a:rPr lang="es-AR" sz="1200" b="0" kern="1200" dirty="0">
                <a:solidFill>
                  <a:schemeClr val="tx1"/>
                </a:solidFill>
                <a:effectLst/>
                <a:latin typeface="+mn-lt"/>
                <a:ea typeface="+mn-ea"/>
                <a:cs typeface="+mn-cs"/>
              </a:rPr>
              <a:t>Al igual que en 2017, los INV de 2018 muestran que los países tienden a centrarse en los ODS en lugar de adoptar un enfoque más amplio basado en la ambición de la Agenda 2030 y sus principios. Si bien la mayoría de los países hacen referencia a “no dejar a nadie atrás” (41), la responsabilidad intergeneracional (17) y la universalidad (16) se mencionan mucho menos, y el enfoque basado ​​en derechos humanos (6) y los límites planetarios (3) menos aún</a:t>
            </a:r>
            <a:r>
              <a:rPr lang="es-AR" sz="12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AR"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AR" sz="1200" b="1" kern="1200" dirty="0">
                <a:solidFill>
                  <a:schemeClr val="tx1"/>
                </a:solidFill>
                <a:effectLst/>
                <a:latin typeface="+mn-lt"/>
                <a:ea typeface="+mn-ea"/>
                <a:cs typeface="+mn-cs"/>
              </a:rPr>
              <a:t>Cultura</a:t>
            </a:r>
          </a:p>
          <a:p>
            <a:pPr marL="0" marR="0" lvl="0" indent="0" algn="l" defTabSz="914400" rtl="0" eaLnBrk="1" fontAlgn="auto" latinLnBrk="0" hangingPunct="1">
              <a:lnSpc>
                <a:spcPct val="100000"/>
              </a:lnSpc>
              <a:spcBef>
                <a:spcPts val="0"/>
              </a:spcBef>
              <a:spcAft>
                <a:spcPts val="0"/>
              </a:spcAft>
              <a:buClrTx/>
              <a:buSzTx/>
              <a:buFontTx/>
              <a:buNone/>
              <a:tabLst/>
              <a:defRPr/>
            </a:pPr>
            <a:r>
              <a:rPr lang="es-AR" sz="1200" b="0" kern="1200" dirty="0">
                <a:solidFill>
                  <a:schemeClr val="tx1"/>
                </a:solidFill>
                <a:effectLst/>
                <a:latin typeface="+mn-lt"/>
                <a:ea typeface="+mn-ea"/>
                <a:cs typeface="+mn-cs"/>
              </a:rPr>
              <a:t>Tres años después de la adopción de la Agenda 2030, la mayoría de los INV de 2018 </a:t>
            </a:r>
            <a:r>
              <a:rPr lang="es-AR" sz="1200" b="0" kern="1200">
                <a:solidFill>
                  <a:schemeClr val="tx1"/>
                </a:solidFill>
                <a:effectLst/>
                <a:latin typeface="+mn-lt"/>
                <a:ea typeface="+mn-ea"/>
                <a:cs typeface="+mn-cs"/>
              </a:rPr>
              <a:t>(35 </a:t>
            </a:r>
            <a:r>
              <a:rPr lang="es-AR" sz="1200" b="0" kern="1200" dirty="0">
                <a:solidFill>
                  <a:schemeClr val="tx1"/>
                </a:solidFill>
                <a:effectLst/>
                <a:latin typeface="+mn-lt"/>
                <a:ea typeface="+mn-ea"/>
                <a:cs typeface="+mn-cs"/>
              </a:rPr>
              <a:t>de 46) informan haber seleccionado prioridades nacionales (34 de los 45 países revisados ​​en 2017 lo habían hecho). Entre las prioridades en la implementación de la Agenda 2030 más citadas por los 34 países que proporcionaron información sobre el tema se incluyen las relacionadas con objetivos sociales (32) y económicos (30). Aunque en términos generales los INV de 2017 no mostraron a la cultura como un área prioritaria, en 2018, seis países (Ecuador, Hungría, Letonia, Arabia Saudita, el Estado de Palestina y los Emiratos Árabes Unidos) señalaron a la cultura o a problemas relacionados con la identidad nacional entre sus prioridades para la implementación de la Agenda 2030. Aunque entre la las mejores prácticas presentadas se encuentra la de Rumania de priorización de la cultura en la implementación de la Agenda 2030, ese país no identifica prioridades nacionales en su INV, y por lo tanto no se incluye este caso entre los aquí contabilizados.</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p>
        </p:txBody>
      </p:sp>
      <p:sp>
        <p:nvSpPr>
          <p:cNvPr id="4" name="Slide Number Placeholder 3"/>
          <p:cNvSpPr>
            <a:spLocks noGrp="1"/>
          </p:cNvSpPr>
          <p:nvPr>
            <p:ph type="sldNum" sz="quarter" idx="10"/>
          </p:nvPr>
        </p:nvSpPr>
        <p:spPr/>
        <p:txBody>
          <a:bodyPr/>
          <a:lstStyle/>
          <a:p>
            <a:fld id="{5C25102E-EB8C-4591-AF43-9A4409151DDC}" type="slidenum">
              <a:rPr lang="en-CA" smtClean="0"/>
              <a:t>9</a:t>
            </a:fld>
            <a:endParaRPr lang="en-CA"/>
          </a:p>
        </p:txBody>
      </p:sp>
    </p:spTree>
    <p:extLst>
      <p:ext uri="{BB962C8B-B14F-4D97-AF65-F5344CB8AC3E}">
        <p14:creationId xmlns:p14="http://schemas.microsoft.com/office/powerpoint/2010/main" val="3453629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b="1" noProof="0" dirty="0"/>
              <a:t>Mejora en la presentación de información sobre los ODS</a:t>
            </a:r>
          </a:p>
          <a:p>
            <a:r>
              <a:rPr lang="es-AR" b="0" noProof="0" dirty="0"/>
              <a:t>En 2017, 11 de los 45 países examinados informaron sobre todos los ODS, mientras que en 2018 esa cifra fue de 28 países. Tres países, frente a ocho en 2017, informaron solamente respecto de los objetivos temáticos del HLPF. Ocho reportes informaron únicamente sobre un conjunto limitado de ODS seleccionados el país. En 2017, 19 de 45 países habían adoptado ese enfoque. Siete países, la misma cantidad que en 2017, no presentaron un análisis de meta por meta, sino que informaron sobre los progresos siguiendo un enfoque temático con referencias a metas individuales.</a:t>
            </a:r>
          </a:p>
          <a:p>
            <a:endParaRPr lang="es-AR" b="1" noProof="0" dirty="0"/>
          </a:p>
          <a:p>
            <a:r>
              <a:rPr lang="es-AR" b="1" noProof="0" dirty="0"/>
              <a:t>Vínculos entre dimensiones del Desarrollo Sostenible</a:t>
            </a:r>
          </a:p>
          <a:p>
            <a:r>
              <a:rPr lang="es-AR" b="0" noProof="0" dirty="0"/>
              <a:t>29 países se refieren a todas las dimensiones de manera balanceada. En el análisis objetivo por objetivo, 17 (de 46) países hicieron referencias a vínculos sociales, económicos y ambientales aplicables a los objetivos. Sin embargo, más de la mitad de los países que informaron en 2018 (o 25 países) incluyeron solo limitadas referencias a los vínculos entre las dimensiones del Desarrollo Sostenible, tendiendo a adoptar un enfoque de silos en sus análisis de los objetivos. Esto representa un retroceso en comparación con 2017, cuando 22 de los 45 países informantes incluyeron referencias apropiadas sobre los vínculos entre dimensiones, mientras que solo 19 proporcionan referencias limitadas.</a:t>
            </a:r>
            <a:endParaRPr lang="es-ES" b="0" noProof="0" dirty="0"/>
          </a:p>
        </p:txBody>
      </p:sp>
      <p:sp>
        <p:nvSpPr>
          <p:cNvPr id="4" name="Slide Number Placeholder 3"/>
          <p:cNvSpPr>
            <a:spLocks noGrp="1"/>
          </p:cNvSpPr>
          <p:nvPr>
            <p:ph type="sldNum" sz="quarter" idx="10"/>
          </p:nvPr>
        </p:nvSpPr>
        <p:spPr/>
        <p:txBody>
          <a:bodyPr/>
          <a:lstStyle/>
          <a:p>
            <a:fld id="{5C25102E-EB8C-4591-AF43-9A4409151DDC}" type="slidenum">
              <a:rPr lang="en-CA" smtClean="0"/>
              <a:t>10</a:t>
            </a:fld>
            <a:endParaRPr lang="en-CA"/>
          </a:p>
        </p:txBody>
      </p:sp>
    </p:spTree>
    <p:extLst>
      <p:ext uri="{BB962C8B-B14F-4D97-AF65-F5344CB8AC3E}">
        <p14:creationId xmlns:p14="http://schemas.microsoft.com/office/powerpoint/2010/main" val="27936033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pic>
        <p:nvPicPr>
          <p:cNvPr id="3" name="Picture 2" descr="ppt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7"/>
          <p:cNvSpPr>
            <a:spLocks noGrp="1"/>
          </p:cNvSpPr>
          <p:nvPr>
            <p:ph type="ctrTitle"/>
          </p:nvPr>
        </p:nvSpPr>
        <p:spPr>
          <a:xfrm>
            <a:off x="251520" y="404664"/>
            <a:ext cx="6696744" cy="1152128"/>
          </a:xfrm>
        </p:spPr>
        <p:txBody>
          <a:bodyPr anchor="b">
            <a:normAutofit/>
          </a:bodyPr>
          <a:lstStyle>
            <a:lvl1pPr>
              <a:defRPr sz="3200" b="0" cap="all" baseline="0">
                <a:solidFill>
                  <a:srgbClr val="008000"/>
                </a:solidFill>
                <a:latin typeface="Helvetica"/>
                <a:cs typeface="Helvetica"/>
              </a:defRPr>
            </a:lvl1pPr>
          </a:lstStyle>
          <a:p>
            <a:r>
              <a:rPr kumimoji="0" lang="en-US" dirty="0"/>
              <a:t>Click to edit Master title style</a:t>
            </a:r>
          </a:p>
        </p:txBody>
      </p:sp>
      <p:sp>
        <p:nvSpPr>
          <p:cNvPr id="9" name="Subtitle 8"/>
          <p:cNvSpPr>
            <a:spLocks noGrp="1"/>
          </p:cNvSpPr>
          <p:nvPr>
            <p:ph type="subTitle" idx="1"/>
          </p:nvPr>
        </p:nvSpPr>
        <p:spPr>
          <a:xfrm>
            <a:off x="251520" y="1556792"/>
            <a:ext cx="6705600" cy="648072"/>
          </a:xfrm>
        </p:spPr>
        <p:txBody>
          <a:bodyPr anchor="ctr">
            <a:normAutofit/>
          </a:bodyPr>
          <a:lstStyle>
            <a:lvl1pPr marL="0" indent="0" algn="l">
              <a:buNone/>
              <a:defRPr sz="1800">
                <a:solidFill>
                  <a:srgbClr val="5BA830"/>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8" name="Date Placeholder 27"/>
          <p:cNvSpPr>
            <a:spLocks noGrp="1"/>
          </p:cNvSpPr>
          <p:nvPr>
            <p:ph type="dt" sz="half" idx="10"/>
          </p:nvPr>
        </p:nvSpPr>
        <p:spPr>
          <a:xfrm>
            <a:off x="76200" y="6381327"/>
            <a:ext cx="2057400" cy="373171"/>
          </a:xfrm>
          <a:prstGeom prst="rect">
            <a:avLst/>
          </a:prstGeom>
        </p:spPr>
        <p:txBody>
          <a:bodyPr>
            <a:noAutofit/>
          </a:bodyPr>
          <a:lstStyle>
            <a:lvl1pPr algn="l">
              <a:defRPr sz="1400">
                <a:solidFill>
                  <a:srgbClr val="008000"/>
                </a:solidFill>
              </a:defRPr>
            </a:lvl1pPr>
          </a:lstStyle>
          <a:p>
            <a:fld id="{F38060FB-7AD1-43C4-A86A-E09E7C9DCFDE}" type="datetimeFigureOut">
              <a:rPr lang="en-CA" smtClean="0"/>
              <a:pPr/>
              <a:t>2019-01-29</a:t>
            </a:fld>
            <a:endParaRPr lang="en-CA" dirty="0"/>
          </a:p>
        </p:txBody>
      </p:sp>
      <p:sp>
        <p:nvSpPr>
          <p:cNvPr id="29" name="Slide Number Placeholder 28"/>
          <p:cNvSpPr>
            <a:spLocks noGrp="1"/>
          </p:cNvSpPr>
          <p:nvPr>
            <p:ph type="sldNum" sz="quarter" idx="12"/>
          </p:nvPr>
        </p:nvSpPr>
        <p:spPr>
          <a:xfrm>
            <a:off x="8532439" y="6381328"/>
            <a:ext cx="489111" cy="381000"/>
          </a:xfrm>
          <a:prstGeom prst="rect">
            <a:avLst/>
          </a:prstGeom>
        </p:spPr>
        <p:txBody>
          <a:bodyPr/>
          <a:lstStyle>
            <a:lvl1pPr>
              <a:defRPr>
                <a:solidFill>
                  <a:srgbClr val="FFFFFF"/>
                </a:solidFill>
              </a:defRPr>
            </a:lvl1pPr>
          </a:lstStyle>
          <a:p>
            <a:fld id="{97F05102-E0D5-439C-9DF2-2E456A49AB2F}" type="slidenum">
              <a:rPr lang="en-CA" smtClean="0"/>
              <a:pPr/>
              <a:t>‹#›</a:t>
            </a:fld>
            <a:endParaRPr lang="en-CA"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608112"/>
          </a:xfrm>
        </p:spPr>
        <p:txBody>
          <a:bodyPr/>
          <a:lstStyle/>
          <a:p>
            <a:r>
              <a:rPr kumimoji="0" lang="en-US" dirty="0"/>
              <a:t>Click to edit Master title style</a:t>
            </a:r>
          </a:p>
        </p:txBody>
      </p:sp>
      <p:sp>
        <p:nvSpPr>
          <p:cNvPr id="6" name="Slide Number Placeholder 5"/>
          <p:cNvSpPr>
            <a:spLocks noGrp="1"/>
          </p:cNvSpPr>
          <p:nvPr>
            <p:ph type="sldNum" sz="quarter" idx="12"/>
          </p:nvPr>
        </p:nvSpPr>
        <p:spPr>
          <a:xfrm>
            <a:off x="0" y="260648"/>
            <a:ext cx="533400" cy="244476"/>
          </a:xfrm>
          <a:prstGeom prst="rect">
            <a:avLst/>
          </a:prstGeom>
        </p:spPr>
        <p:txBody>
          <a:bodyPr/>
          <a:lstStyle>
            <a:lvl1pPr>
              <a:defRPr>
                <a:solidFill>
                  <a:srgbClr val="FFFFFF"/>
                </a:solidFill>
              </a:defRPr>
            </a:lvl1pPr>
          </a:lstStyle>
          <a:p>
            <a:fld id="{97F05102-E0D5-439C-9DF2-2E456A49AB2F}" type="slidenum">
              <a:rPr lang="en-CA" smtClean="0"/>
              <a:t>‹#›</a:t>
            </a:fld>
            <a:endParaRPr lang="en-CA"/>
          </a:p>
        </p:txBody>
      </p:sp>
      <p:sp>
        <p:nvSpPr>
          <p:cNvPr id="8" name="Content Placeholder 7"/>
          <p:cNvSpPr>
            <a:spLocks noGrp="1"/>
          </p:cNvSpPr>
          <p:nvPr>
            <p:ph sz="quarter" idx="1"/>
          </p:nvPr>
        </p:nvSpPr>
        <p:spPr>
          <a:xfrm>
            <a:off x="612648" y="980728"/>
            <a:ext cx="8153400" cy="4608512"/>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a:t>Click to edit Master title style</a:t>
            </a:r>
          </a:p>
        </p:txBody>
      </p:sp>
      <p:sp>
        <p:nvSpPr>
          <p:cNvPr id="9" name="Content Placeholder 8"/>
          <p:cNvSpPr>
            <a:spLocks noGrp="1"/>
          </p:cNvSpPr>
          <p:nvPr>
            <p:ph sz="quarter" idx="1"/>
          </p:nvPr>
        </p:nvSpPr>
        <p:spPr>
          <a:xfrm>
            <a:off x="609600" y="1052737"/>
            <a:ext cx="3886200" cy="4392488"/>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4844901" y="1052737"/>
            <a:ext cx="3886200" cy="439248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a:xfrm>
            <a:off x="0" y="260648"/>
            <a:ext cx="533400" cy="244476"/>
          </a:xfrm>
          <a:prstGeom prst="rect">
            <a:avLst/>
          </a:prstGeom>
        </p:spPr>
        <p:txBody>
          <a:bodyPr rtlCol="0"/>
          <a:lstStyle/>
          <a:p>
            <a:fld id="{97F05102-E0D5-439C-9DF2-2E456A49AB2F}"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198884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1988840"/>
            <a:ext cx="3886200" cy="35814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2" name="Slide Number Placeholder 11"/>
          <p:cNvSpPr>
            <a:spLocks noGrp="1"/>
          </p:cNvSpPr>
          <p:nvPr>
            <p:ph type="sldNum" sz="quarter" idx="16"/>
          </p:nvPr>
        </p:nvSpPr>
        <p:spPr>
          <a:xfrm>
            <a:off x="0" y="260648"/>
            <a:ext cx="533400" cy="244476"/>
          </a:xfrm>
          <a:prstGeom prst="rect">
            <a:avLst/>
          </a:prstGeom>
        </p:spPr>
        <p:txBody>
          <a:bodyPr rtlCol="0"/>
          <a:lstStyle/>
          <a:p>
            <a:fld id="{97F05102-E0D5-439C-9DF2-2E456A49AB2F}" type="slidenum">
              <a:rPr lang="en-CA" smtClean="0"/>
              <a:t>‹#›</a:t>
            </a:fld>
            <a:endParaRPr lang="en-CA"/>
          </a:p>
        </p:txBody>
      </p:sp>
      <p:sp>
        <p:nvSpPr>
          <p:cNvPr id="16" name="Text Placeholder 15"/>
          <p:cNvSpPr>
            <a:spLocks noGrp="1"/>
          </p:cNvSpPr>
          <p:nvPr>
            <p:ph type="body" sz="quarter" idx="1"/>
          </p:nvPr>
        </p:nvSpPr>
        <p:spPr>
          <a:xfrm>
            <a:off x="609600" y="1303040"/>
            <a:ext cx="3886200" cy="640080"/>
          </a:xfrm>
          <a:solidFill>
            <a:schemeClr val="tx1">
              <a:lumMod val="50000"/>
              <a:lumOff val="50000"/>
            </a:schemeClr>
          </a:solidFill>
        </p:spPr>
        <p:txBody>
          <a:bodyPr rtlCol="0" anchor="ctr"/>
          <a:lstStyle>
            <a:lvl1pPr marL="0" indent="0">
              <a:buFontTx/>
              <a:buNone/>
              <a:defRPr sz="2000" b="1">
                <a:solidFill>
                  <a:srgbClr val="FFFFFF"/>
                </a:solidFill>
              </a:defRPr>
            </a:lvl1pPr>
          </a:lstStyle>
          <a:p>
            <a:pPr lvl="0" eaLnBrk="1" latinLnBrk="0" hangingPunct="1"/>
            <a:r>
              <a:rPr kumimoji="0" lang="en-US" dirty="0"/>
              <a:t>Click to edit Master text styles</a:t>
            </a:r>
          </a:p>
        </p:txBody>
      </p:sp>
      <p:sp>
        <p:nvSpPr>
          <p:cNvPr id="15" name="Text Placeholder 14"/>
          <p:cNvSpPr>
            <a:spLocks noGrp="1"/>
          </p:cNvSpPr>
          <p:nvPr>
            <p:ph type="body" sz="quarter" idx="3"/>
          </p:nvPr>
        </p:nvSpPr>
        <p:spPr>
          <a:xfrm>
            <a:off x="4800600" y="1303040"/>
            <a:ext cx="3886200" cy="640080"/>
          </a:xfrm>
          <a:solidFill>
            <a:srgbClr val="7F7F7F"/>
          </a:solidFill>
        </p:spPr>
        <p:txBody>
          <a:bodyPr rtlCol="0" anchor="ctr"/>
          <a:lstStyle>
            <a:lvl1pPr marL="0" indent="0">
              <a:buFontTx/>
              <a:buNone/>
              <a:defRPr sz="2000" b="1">
                <a:solidFill>
                  <a:srgbClr val="FFFFFF"/>
                </a:solidFill>
              </a:defRPr>
            </a:lvl1pPr>
          </a:lstStyle>
          <a:p>
            <a:pPr lvl="0" eaLnBrk="1" latinLnBrk="0" hangingPunct="1"/>
            <a:r>
              <a:rPr kumimoji="0" lang="en-US" dirty="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Slide Number Placeholder 4"/>
          <p:cNvSpPr>
            <a:spLocks noGrp="1"/>
          </p:cNvSpPr>
          <p:nvPr>
            <p:ph type="sldNum" sz="quarter" idx="12"/>
          </p:nvPr>
        </p:nvSpPr>
        <p:spPr>
          <a:xfrm>
            <a:off x="0" y="260648"/>
            <a:ext cx="533400" cy="244476"/>
          </a:xfrm>
          <a:prstGeom prst="rect">
            <a:avLst/>
          </a:prstGeom>
        </p:spPr>
        <p:txBody>
          <a:bodyPr/>
          <a:lstStyle>
            <a:lvl1pPr>
              <a:defRPr>
                <a:solidFill>
                  <a:srgbClr val="FFFFFF"/>
                </a:solidFill>
              </a:defRPr>
            </a:lvl1pPr>
          </a:lstStyle>
          <a:p>
            <a:fld id="{97F05102-E0D5-439C-9DF2-2E456A49AB2F}"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635670"/>
          </a:xfrm>
        </p:spPr>
        <p:txBody>
          <a:bodyPr anchor="t">
            <a:normAutofit/>
          </a:bodyPr>
          <a:lstStyle>
            <a:lvl1pPr algn="l">
              <a:buNone/>
              <a:defRPr sz="3200" b="0"/>
            </a:lvl1pPr>
          </a:lstStyle>
          <a:p>
            <a:r>
              <a:rPr kumimoji="0" lang="en-US" dirty="0"/>
              <a:t>Click to edit Master title style</a:t>
            </a:r>
          </a:p>
        </p:txBody>
      </p:sp>
      <p:sp>
        <p:nvSpPr>
          <p:cNvPr id="7" name="Slide Number Placeholder 6"/>
          <p:cNvSpPr>
            <a:spLocks noGrp="1"/>
          </p:cNvSpPr>
          <p:nvPr>
            <p:ph type="sldNum" sz="quarter" idx="12"/>
          </p:nvPr>
        </p:nvSpPr>
        <p:spPr>
          <a:xfrm>
            <a:off x="0" y="260648"/>
            <a:ext cx="533400" cy="244476"/>
          </a:xfrm>
          <a:prstGeom prst="rect">
            <a:avLst/>
          </a:prstGeom>
        </p:spPr>
        <p:txBody>
          <a:bodyPr/>
          <a:lstStyle>
            <a:lvl1pPr>
              <a:defRPr>
                <a:solidFill>
                  <a:srgbClr val="FFFFFF"/>
                </a:solidFill>
              </a:defRPr>
            </a:lvl1pPr>
          </a:lstStyle>
          <a:p>
            <a:fld id="{97F05102-E0D5-439C-9DF2-2E456A49AB2F}" type="slidenum">
              <a:rPr lang="en-CA" smtClean="0"/>
              <a:t>‹#›</a:t>
            </a:fld>
            <a:endParaRPr lang="en-CA"/>
          </a:p>
        </p:txBody>
      </p:sp>
      <p:sp>
        <p:nvSpPr>
          <p:cNvPr id="9" name="Content Placeholder 8"/>
          <p:cNvSpPr>
            <a:spLocks noGrp="1"/>
          </p:cNvSpPr>
          <p:nvPr>
            <p:ph sz="quarter" idx="1"/>
          </p:nvPr>
        </p:nvSpPr>
        <p:spPr>
          <a:xfrm>
            <a:off x="611560" y="1124744"/>
            <a:ext cx="8151440" cy="5047456"/>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fld id="{F38060FB-7AD1-43C4-A86A-E09E7C9DCFDE}" type="datetimeFigureOut">
              <a:rPr lang="en-CA" smtClean="0"/>
              <a:t>2019-01-29</a:t>
            </a:fld>
            <a:endParaRPr lang="en-CA"/>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0" y="260648"/>
            <a:ext cx="533400" cy="244476"/>
          </a:xfrm>
          <a:prstGeom prst="rect">
            <a:avLst/>
          </a:prstGeom>
        </p:spPr>
        <p:txBody>
          <a:bodyPr/>
          <a:lstStyle/>
          <a:p>
            <a:fld id="{97F05102-E0D5-439C-9DF2-2E456A49AB2F}"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fld id="{F38060FB-7AD1-43C4-A86A-E09E7C9DCFDE}" type="datetimeFigureOut">
              <a:rPr lang="en-CA" smtClean="0"/>
              <a:t>2019-01-29</a:t>
            </a:fld>
            <a:endParaRPr lang="en-CA"/>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endParaRPr lang="en-CA"/>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fld id="{97F05102-E0D5-439C-9DF2-2E456A49AB2F}"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ppttemplate2.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22" name="Title Placeholder 21"/>
          <p:cNvSpPr>
            <a:spLocks noGrp="1"/>
          </p:cNvSpPr>
          <p:nvPr>
            <p:ph type="title"/>
          </p:nvPr>
        </p:nvSpPr>
        <p:spPr>
          <a:xfrm>
            <a:off x="609600" y="228600"/>
            <a:ext cx="8153400" cy="608112"/>
          </a:xfrm>
          <a:prstGeom prst="rect">
            <a:avLst/>
          </a:prstGeom>
        </p:spPr>
        <p:txBody>
          <a:bodyPr vert="horz" anchor="t">
            <a:normAutofit/>
          </a:bodyPr>
          <a:lstStyle/>
          <a:p>
            <a:r>
              <a:rPr kumimoji="0" lang="en-US" dirty="0"/>
              <a:t>Click to edit Master title style</a:t>
            </a:r>
          </a:p>
        </p:txBody>
      </p:sp>
      <p:sp>
        <p:nvSpPr>
          <p:cNvPr id="13" name="Text Placeholder 12"/>
          <p:cNvSpPr>
            <a:spLocks noGrp="1"/>
          </p:cNvSpPr>
          <p:nvPr>
            <p:ph type="body" idx="1"/>
          </p:nvPr>
        </p:nvSpPr>
        <p:spPr>
          <a:xfrm>
            <a:off x="612648" y="980728"/>
            <a:ext cx="8153400" cy="4464496"/>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80" r:id="rId6"/>
    <p:sldLayoutId id="2147483682" r:id="rId7"/>
    <p:sldLayoutId id="2147483683" r:id="rId8"/>
  </p:sldLayoutIdLst>
  <p:txStyles>
    <p:titleStyle>
      <a:lvl1pPr algn="l" rtl="0" eaLnBrk="1" latinLnBrk="0" hangingPunct="1">
        <a:spcBef>
          <a:spcPct val="0"/>
        </a:spcBef>
        <a:buNone/>
        <a:defRPr kumimoji="0" sz="3200" kern="1200">
          <a:solidFill>
            <a:srgbClr val="008000"/>
          </a:solidFill>
          <a:latin typeface="Helvetica"/>
          <a:ea typeface="+mj-ea"/>
          <a:cs typeface="Helvetica"/>
        </a:defRPr>
      </a:lvl1pPr>
    </p:titleStyle>
    <p:bodyStyle>
      <a:lvl1pPr marL="320040" indent="-320040" algn="l" rtl="0" eaLnBrk="1" latinLnBrk="0" hangingPunct="1">
        <a:spcBef>
          <a:spcPts val="700"/>
        </a:spcBef>
        <a:buClr>
          <a:srgbClr val="139CCF"/>
        </a:buClr>
        <a:buSzPct val="60000"/>
        <a:buFont typeface="Arial"/>
        <a:buChar char="•"/>
        <a:defRPr kumimoji="0" sz="2900" kern="1200">
          <a:solidFill>
            <a:schemeClr val="tx1">
              <a:lumMod val="50000"/>
              <a:lumOff val="50000"/>
            </a:schemeClr>
          </a:solidFill>
          <a:latin typeface="Helvetica"/>
          <a:ea typeface="+mn-ea"/>
          <a:cs typeface="Helvetica"/>
        </a:defRPr>
      </a:lvl1pPr>
      <a:lvl2pPr marL="640080" indent="-274320" algn="l" rtl="0" eaLnBrk="1" latinLnBrk="0" hangingPunct="1">
        <a:spcBef>
          <a:spcPts val="550"/>
        </a:spcBef>
        <a:buClr>
          <a:schemeClr val="tx1">
            <a:lumMod val="50000"/>
            <a:lumOff val="50000"/>
          </a:schemeClr>
        </a:buClr>
        <a:buSzPct val="70000"/>
        <a:buFont typeface="Arial"/>
        <a:buChar char="•"/>
        <a:defRPr kumimoji="0" sz="2600" kern="1200">
          <a:solidFill>
            <a:schemeClr val="tx1">
              <a:lumMod val="50000"/>
              <a:lumOff val="50000"/>
            </a:schemeClr>
          </a:solidFill>
          <a:latin typeface="Helvetica"/>
          <a:ea typeface="+mn-ea"/>
          <a:cs typeface="Helvetica"/>
        </a:defRPr>
      </a:lvl2pPr>
      <a:lvl3pPr marL="914400" indent="-228600" algn="l" rtl="0" eaLnBrk="1" latinLnBrk="0" hangingPunct="1">
        <a:spcBef>
          <a:spcPts val="500"/>
        </a:spcBef>
        <a:buClr>
          <a:schemeClr val="tx1">
            <a:lumMod val="50000"/>
            <a:lumOff val="50000"/>
          </a:schemeClr>
        </a:buClr>
        <a:buSzPct val="75000"/>
        <a:buFont typeface="Lucida Grande"/>
        <a:buChar char="–"/>
        <a:defRPr kumimoji="0" sz="2300" kern="1200">
          <a:solidFill>
            <a:schemeClr val="tx1">
              <a:lumMod val="50000"/>
              <a:lumOff val="50000"/>
            </a:schemeClr>
          </a:solidFill>
          <a:latin typeface="Helvetica"/>
          <a:ea typeface="+mn-ea"/>
          <a:cs typeface="Helvetica"/>
        </a:defRPr>
      </a:lvl3pPr>
      <a:lvl4pPr marL="1143000" indent="0" algn="l" rtl="0" eaLnBrk="1" latinLnBrk="0" hangingPunct="1">
        <a:spcBef>
          <a:spcPts val="400"/>
        </a:spcBef>
        <a:buClr>
          <a:schemeClr val="tx1">
            <a:lumMod val="50000"/>
            <a:lumOff val="50000"/>
          </a:schemeClr>
        </a:buClr>
        <a:buSzPct val="75000"/>
        <a:buFontTx/>
        <a:buNone/>
        <a:defRPr kumimoji="0" sz="2000" kern="1200">
          <a:solidFill>
            <a:schemeClr val="tx1">
              <a:lumMod val="50000"/>
              <a:lumOff val="50000"/>
            </a:schemeClr>
          </a:solidFill>
          <a:latin typeface="Helvetica"/>
          <a:ea typeface="+mn-ea"/>
          <a:cs typeface="Helvetica"/>
        </a:defRPr>
      </a:lvl4pPr>
      <a:lvl5pPr marL="1600200" indent="0" algn="l" rtl="0" eaLnBrk="1" latinLnBrk="0" hangingPunct="1">
        <a:spcBef>
          <a:spcPts val="400"/>
        </a:spcBef>
        <a:buClr>
          <a:schemeClr val="accent4"/>
        </a:buClr>
        <a:buSzPct val="65000"/>
        <a:buFontTx/>
        <a:buNone/>
        <a:defRPr kumimoji="0" sz="2000" kern="1200">
          <a:solidFill>
            <a:schemeClr val="tx1">
              <a:lumMod val="50000"/>
              <a:lumOff val="50000"/>
            </a:schemeClr>
          </a:solidFill>
          <a:latin typeface="Helvetica"/>
          <a:ea typeface="+mn-ea"/>
          <a:cs typeface="Helvetica"/>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h.ccic.ca/ES-ES" TargetMode="External"/><Relationship Id="rId3" Type="http://schemas.openxmlformats.org/officeDocument/2006/relationships/hyperlink" Target="http://sh.ccic.ca/ES-EN" TargetMode="External"/><Relationship Id="rId7" Type="http://schemas.openxmlformats.org/officeDocument/2006/relationships/hyperlink" Target="http://sh.ccic.ca/ES-FR" TargetMode="Externa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hyperlink" Target="http://sh.ccic.ca/Annexes" TargetMode="External"/><Relationship Id="rId5" Type="http://schemas.openxmlformats.org/officeDocument/2006/relationships/hyperlink" Target="http://sh.ccic.ca/FullReport" TargetMode="External"/><Relationship Id="rId4" Type="http://schemas.openxmlformats.org/officeDocument/2006/relationships/hyperlink" Target="http://sh.ccic.ca/ES-Main"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404664"/>
            <a:ext cx="6696744" cy="1368152"/>
          </a:xfrm>
        </p:spPr>
        <p:txBody>
          <a:bodyPr anchor="t">
            <a:normAutofit fontScale="90000"/>
          </a:bodyPr>
          <a:lstStyle/>
          <a:p>
            <a:r>
              <a:rPr lang="es-AR" sz="2000" spc="50" dirty="0"/>
              <a:t>Un estudio independiente de los informes de revisión nacional voluntaria presentados ante el Foro Político de Alto Nivel de las Naciones Unidas sobre el Desarrollo Sostenible en 2018</a:t>
            </a:r>
            <a:endParaRPr lang="en-US" sz="2000" dirty="0"/>
          </a:p>
        </p:txBody>
      </p:sp>
      <p:sp>
        <p:nvSpPr>
          <p:cNvPr id="3" name="Subtitle 2"/>
          <p:cNvSpPr>
            <a:spLocks noGrp="1"/>
          </p:cNvSpPr>
          <p:nvPr>
            <p:ph type="subTitle" idx="1"/>
          </p:nvPr>
        </p:nvSpPr>
        <p:spPr>
          <a:xfrm>
            <a:off x="251520" y="1844824"/>
            <a:ext cx="6705600" cy="504056"/>
          </a:xfrm>
        </p:spPr>
        <p:txBody>
          <a:bodyPr>
            <a:normAutofit/>
          </a:bodyPr>
          <a:lstStyle/>
          <a:p>
            <a:pPr>
              <a:lnSpc>
                <a:spcPct val="90000"/>
              </a:lnSpc>
            </a:pPr>
            <a:r>
              <a:rPr lang="en-CA" sz="1400" spc="50" dirty="0">
                <a:latin typeface="Georgia"/>
                <a:cs typeface="Georgia"/>
              </a:rPr>
              <a:t>Shannon </a:t>
            </a:r>
            <a:r>
              <a:rPr lang="en-CA" sz="1400" spc="50" dirty="0" err="1">
                <a:latin typeface="Georgia"/>
                <a:cs typeface="Georgia"/>
              </a:rPr>
              <a:t>Kindornay</a:t>
            </a:r>
            <a:r>
              <a:rPr lang="en-CA" sz="1400" spc="50" dirty="0">
                <a:latin typeface="Georgia"/>
                <a:cs typeface="Georgia"/>
              </a:rPr>
              <a:t>, </a:t>
            </a:r>
            <a:r>
              <a:rPr lang="es-AR" sz="1400" spc="50" dirty="0">
                <a:latin typeface="Georgia"/>
                <a:cs typeface="Georgia"/>
              </a:rPr>
              <a:t>Asesora independiente y Profesora Investigadora Adjunta, Universidad de </a:t>
            </a:r>
            <a:r>
              <a:rPr lang="es-AR" sz="1400" spc="50" dirty="0" err="1">
                <a:latin typeface="Georgia"/>
                <a:cs typeface="Georgia"/>
              </a:rPr>
              <a:t>Carleton</a:t>
            </a:r>
            <a:endParaRPr lang="en-US" dirty="0"/>
          </a:p>
        </p:txBody>
      </p:sp>
    </p:spTree>
    <p:extLst>
      <p:ext uri="{BB962C8B-B14F-4D97-AF65-F5344CB8AC3E}">
        <p14:creationId xmlns:p14="http://schemas.microsoft.com/office/powerpoint/2010/main" val="1520689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FFC6AE-53B1-4A50-B620-60BE3211D821}"/>
              </a:ext>
            </a:extLst>
          </p:cNvPr>
          <p:cNvSpPr>
            <a:spLocks noGrp="1"/>
          </p:cNvSpPr>
          <p:nvPr>
            <p:ph sz="quarter" idx="1"/>
          </p:nvPr>
        </p:nvSpPr>
        <p:spPr>
          <a:xfrm>
            <a:off x="1259632" y="980728"/>
            <a:ext cx="7506416" cy="3600400"/>
          </a:xfrm>
        </p:spPr>
        <p:txBody>
          <a:bodyPr>
            <a:normAutofit/>
          </a:bodyPr>
          <a:lstStyle/>
          <a:p>
            <a:endParaRPr lang="es-ES"/>
          </a:p>
          <a:p>
            <a:r>
              <a:rPr lang="es-ES"/>
              <a:t>Importante mejora en la presentación de información sobre </a:t>
            </a:r>
            <a:r>
              <a:rPr lang="es-ES" i="1"/>
              <a:t>todos</a:t>
            </a:r>
            <a:r>
              <a:rPr lang="es-ES"/>
              <a:t> los ODS </a:t>
            </a:r>
          </a:p>
          <a:p>
            <a:endParaRPr lang="es-ES"/>
          </a:p>
          <a:p>
            <a:r>
              <a:rPr lang="es-ES"/>
              <a:t>Siguen siendo limitadas las referencias a los vínculos entre las dimensiones del Desarrollo Sostenible</a:t>
            </a:r>
          </a:p>
        </p:txBody>
      </p:sp>
      <p:pic>
        <p:nvPicPr>
          <p:cNvPr id="9" name="Picture 8">
            <a:extLst>
              <a:ext uri="{FF2B5EF4-FFF2-40B4-BE49-F238E27FC236}">
                <a16:creationId xmlns:a16="http://schemas.microsoft.com/office/drawing/2014/main" id="{16A2A880-1968-414A-8952-3CC79B7B2C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48" y="1556842"/>
            <a:ext cx="901048" cy="900000"/>
          </a:xfrm>
          <a:prstGeom prst="rect">
            <a:avLst/>
          </a:prstGeom>
        </p:spPr>
      </p:pic>
      <p:pic>
        <p:nvPicPr>
          <p:cNvPr id="10" name="Picture 9">
            <a:extLst>
              <a:ext uri="{FF2B5EF4-FFF2-40B4-BE49-F238E27FC236}">
                <a16:creationId xmlns:a16="http://schemas.microsoft.com/office/drawing/2014/main" id="{9E18E6AA-03FA-40DA-A0AE-B171B5C2CF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980" y="3284984"/>
            <a:ext cx="901048" cy="900000"/>
          </a:xfrm>
          <a:prstGeom prst="rect">
            <a:avLst/>
          </a:prstGeom>
        </p:spPr>
      </p:pic>
      <p:sp>
        <p:nvSpPr>
          <p:cNvPr id="11" name="Title 3">
            <a:extLst>
              <a:ext uri="{FF2B5EF4-FFF2-40B4-BE49-F238E27FC236}">
                <a16:creationId xmlns:a16="http://schemas.microsoft.com/office/drawing/2014/main" id="{2BDB3C79-9111-47A2-875D-6201484692C9}"/>
              </a:ext>
            </a:extLst>
          </p:cNvPr>
          <p:cNvSpPr>
            <a:spLocks noGrp="1"/>
          </p:cNvSpPr>
          <p:nvPr>
            <p:ph type="title"/>
          </p:nvPr>
        </p:nvSpPr>
        <p:spPr>
          <a:xfrm>
            <a:off x="296860" y="327085"/>
            <a:ext cx="8640960" cy="608112"/>
          </a:xfrm>
        </p:spPr>
        <p:txBody>
          <a:bodyPr>
            <a:normAutofit/>
          </a:bodyPr>
          <a:lstStyle/>
          <a:p>
            <a:r>
              <a:rPr lang="es-ES" sz="2800" dirty="0"/>
              <a:t>Principales hallazgos: políticas</a:t>
            </a:r>
          </a:p>
        </p:txBody>
      </p:sp>
    </p:spTree>
    <p:extLst>
      <p:ext uri="{BB962C8B-B14F-4D97-AF65-F5344CB8AC3E}">
        <p14:creationId xmlns:p14="http://schemas.microsoft.com/office/powerpoint/2010/main" val="2723811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FFC6AE-53B1-4A50-B620-60BE3211D821}"/>
              </a:ext>
            </a:extLst>
          </p:cNvPr>
          <p:cNvSpPr>
            <a:spLocks noGrp="1"/>
          </p:cNvSpPr>
          <p:nvPr>
            <p:ph sz="quarter" idx="1"/>
          </p:nvPr>
        </p:nvSpPr>
        <p:spPr>
          <a:xfrm>
            <a:off x="1691680" y="980728"/>
            <a:ext cx="7074368" cy="4608512"/>
          </a:xfrm>
        </p:spPr>
        <p:txBody>
          <a:bodyPr>
            <a:normAutofit fontScale="85000" lnSpcReduction="10000"/>
          </a:bodyPr>
          <a:lstStyle/>
          <a:p>
            <a:pPr marL="0" indent="0">
              <a:lnSpc>
                <a:spcPct val="114000"/>
              </a:lnSpc>
              <a:buNone/>
            </a:pPr>
            <a:r>
              <a:rPr lang="es-ES" dirty="0"/>
              <a:t>Mejora la información sobre los medios de implementación </a:t>
            </a:r>
          </a:p>
          <a:p>
            <a:pPr>
              <a:lnSpc>
                <a:spcPct val="114000"/>
              </a:lnSpc>
            </a:pPr>
            <a:endParaRPr lang="es-ES" dirty="0"/>
          </a:p>
          <a:p>
            <a:pPr marL="0" indent="0">
              <a:lnSpc>
                <a:spcPct val="114000"/>
              </a:lnSpc>
              <a:buNone/>
            </a:pPr>
            <a:r>
              <a:rPr lang="es-ES" dirty="0"/>
              <a:t>Es insuficiente la información sobre el principio “No dejar a nadie atrás”. No es claro como los esfuerzos por incorporarlo  han cambiado políticas y prácticas</a:t>
            </a:r>
          </a:p>
          <a:p>
            <a:pPr>
              <a:lnSpc>
                <a:spcPct val="114000"/>
              </a:lnSpc>
            </a:pPr>
            <a:endParaRPr lang="es-ES" dirty="0"/>
          </a:p>
          <a:p>
            <a:pPr marL="0" indent="0">
              <a:lnSpc>
                <a:spcPct val="114000"/>
              </a:lnSpc>
              <a:buNone/>
            </a:pPr>
            <a:r>
              <a:rPr lang="es-ES" dirty="0"/>
              <a:t>Siguen siendo necesarios mayores esfuerzos de localización de la implementación</a:t>
            </a:r>
          </a:p>
        </p:txBody>
      </p:sp>
      <p:pic>
        <p:nvPicPr>
          <p:cNvPr id="5" name="Picture 4">
            <a:extLst>
              <a:ext uri="{FF2B5EF4-FFF2-40B4-BE49-F238E27FC236}">
                <a16:creationId xmlns:a16="http://schemas.microsoft.com/office/drawing/2014/main" id="{2D25B238-BF9A-468A-B5A6-8CB9F8E85C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921" y="2655064"/>
            <a:ext cx="1080000" cy="1080000"/>
          </a:xfrm>
          <a:prstGeom prst="rect">
            <a:avLst/>
          </a:prstGeom>
        </p:spPr>
      </p:pic>
      <p:pic>
        <p:nvPicPr>
          <p:cNvPr id="7" name="Picture 6">
            <a:extLst>
              <a:ext uri="{FF2B5EF4-FFF2-40B4-BE49-F238E27FC236}">
                <a16:creationId xmlns:a16="http://schemas.microsoft.com/office/drawing/2014/main" id="{EE522EE0-4914-4B39-B8FA-1054DC264A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664" y="4329400"/>
            <a:ext cx="1081257" cy="1080000"/>
          </a:xfrm>
          <a:prstGeom prst="rect">
            <a:avLst/>
          </a:prstGeom>
        </p:spPr>
      </p:pic>
      <p:pic>
        <p:nvPicPr>
          <p:cNvPr id="9" name="Picture 8">
            <a:extLst>
              <a:ext uri="{FF2B5EF4-FFF2-40B4-BE49-F238E27FC236}">
                <a16:creationId xmlns:a16="http://schemas.microsoft.com/office/drawing/2014/main" id="{46E8905D-AA41-480E-875E-253ABD7803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664" y="980728"/>
            <a:ext cx="1081257" cy="1080000"/>
          </a:xfrm>
          <a:prstGeom prst="rect">
            <a:avLst/>
          </a:prstGeom>
        </p:spPr>
      </p:pic>
      <p:sp>
        <p:nvSpPr>
          <p:cNvPr id="10" name="Title 3">
            <a:extLst>
              <a:ext uri="{FF2B5EF4-FFF2-40B4-BE49-F238E27FC236}">
                <a16:creationId xmlns:a16="http://schemas.microsoft.com/office/drawing/2014/main" id="{1E294CDA-7BE5-42E5-B0CE-927C0C9800F4}"/>
              </a:ext>
            </a:extLst>
          </p:cNvPr>
          <p:cNvSpPr>
            <a:spLocks noGrp="1"/>
          </p:cNvSpPr>
          <p:nvPr>
            <p:ph type="title"/>
          </p:nvPr>
        </p:nvSpPr>
        <p:spPr>
          <a:xfrm>
            <a:off x="296860" y="327085"/>
            <a:ext cx="8640960" cy="608112"/>
          </a:xfrm>
        </p:spPr>
        <p:txBody>
          <a:bodyPr>
            <a:normAutofit/>
          </a:bodyPr>
          <a:lstStyle/>
          <a:p>
            <a:r>
              <a:rPr lang="es-ES" sz="2800" dirty="0"/>
              <a:t>Principales hallazgos: medios de implementación</a:t>
            </a:r>
          </a:p>
        </p:txBody>
      </p:sp>
    </p:spTree>
    <p:extLst>
      <p:ext uri="{BB962C8B-B14F-4D97-AF65-F5344CB8AC3E}">
        <p14:creationId xmlns:p14="http://schemas.microsoft.com/office/powerpoint/2010/main" val="1245018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3" y="228600"/>
            <a:ext cx="2951240" cy="5216624"/>
          </a:xfrm>
          <a:prstGeom prst="rect">
            <a:avLst/>
          </a:prstGeom>
        </p:spPr>
      </p:pic>
      <p:sp>
        <p:nvSpPr>
          <p:cNvPr id="5" name="Content Placeholder 4"/>
          <p:cNvSpPr>
            <a:spLocks noGrp="1"/>
          </p:cNvSpPr>
          <p:nvPr>
            <p:ph sz="quarter" idx="1"/>
          </p:nvPr>
        </p:nvSpPr>
        <p:spPr>
          <a:xfrm>
            <a:off x="539552" y="836712"/>
            <a:ext cx="8153400" cy="4608512"/>
          </a:xfrm>
        </p:spPr>
        <p:txBody>
          <a:bodyPr/>
          <a:lstStyle/>
          <a:p>
            <a:endParaRPr lang="es-ES"/>
          </a:p>
          <a:p>
            <a:endParaRPr lang="es-ES"/>
          </a:p>
          <a:p>
            <a:endParaRPr lang="es-ES"/>
          </a:p>
          <a:p>
            <a:r>
              <a:rPr lang="es-ES"/>
              <a:t>Esfuerzos de localización</a:t>
            </a:r>
          </a:p>
        </p:txBody>
      </p:sp>
      <p:sp>
        <p:nvSpPr>
          <p:cNvPr id="7" name="Title 3">
            <a:extLst>
              <a:ext uri="{FF2B5EF4-FFF2-40B4-BE49-F238E27FC236}">
                <a16:creationId xmlns:a16="http://schemas.microsoft.com/office/drawing/2014/main" id="{A40C73CB-570D-4E21-A04D-829C20EC93EB}"/>
              </a:ext>
            </a:extLst>
          </p:cNvPr>
          <p:cNvSpPr>
            <a:spLocks noGrp="1"/>
          </p:cNvSpPr>
          <p:nvPr>
            <p:ph type="title"/>
          </p:nvPr>
        </p:nvSpPr>
        <p:spPr>
          <a:xfrm>
            <a:off x="296860" y="327085"/>
            <a:ext cx="4131124" cy="608112"/>
          </a:xfrm>
        </p:spPr>
        <p:txBody>
          <a:bodyPr>
            <a:normAutofit fontScale="90000"/>
          </a:bodyPr>
          <a:lstStyle/>
          <a:p>
            <a:r>
              <a:rPr lang="es-ES" sz="2800" dirty="0"/>
              <a:t>Principales hallazgos: medios de implementación</a:t>
            </a:r>
          </a:p>
        </p:txBody>
      </p:sp>
    </p:spTree>
    <p:extLst>
      <p:ext uri="{BB962C8B-B14F-4D97-AF65-F5344CB8AC3E}">
        <p14:creationId xmlns:p14="http://schemas.microsoft.com/office/powerpoint/2010/main" val="3873206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FFC6AE-53B1-4A50-B620-60BE3211D821}"/>
              </a:ext>
            </a:extLst>
          </p:cNvPr>
          <p:cNvSpPr>
            <a:spLocks noGrp="1"/>
          </p:cNvSpPr>
          <p:nvPr>
            <p:ph sz="quarter" idx="1"/>
          </p:nvPr>
        </p:nvSpPr>
        <p:spPr>
          <a:xfrm>
            <a:off x="1907704" y="1124744"/>
            <a:ext cx="6858344" cy="3312368"/>
          </a:xfrm>
        </p:spPr>
        <p:txBody>
          <a:bodyPr>
            <a:normAutofit/>
          </a:bodyPr>
          <a:lstStyle/>
          <a:p>
            <a:pPr marL="0" indent="0">
              <a:lnSpc>
                <a:spcPct val="114000"/>
              </a:lnSpc>
              <a:buNone/>
            </a:pPr>
            <a:r>
              <a:rPr lang="es-ES" dirty="0"/>
              <a:t>Marcada mejoría en la información sobre alianzas</a:t>
            </a:r>
          </a:p>
          <a:p>
            <a:pPr>
              <a:lnSpc>
                <a:spcPct val="114000"/>
              </a:lnSpc>
            </a:pPr>
            <a:endParaRPr lang="es-ES" dirty="0"/>
          </a:p>
          <a:p>
            <a:pPr marL="0" indent="0">
              <a:lnSpc>
                <a:spcPct val="114000"/>
              </a:lnSpc>
              <a:buNone/>
            </a:pPr>
            <a:r>
              <a:rPr lang="es-ES" dirty="0"/>
              <a:t>Compromiso limitado con la presentación de informes periódicos de implementación</a:t>
            </a:r>
          </a:p>
          <a:p>
            <a:endParaRPr lang="es-ES" dirty="0"/>
          </a:p>
        </p:txBody>
      </p:sp>
      <p:pic>
        <p:nvPicPr>
          <p:cNvPr id="5" name="Picture 4">
            <a:extLst>
              <a:ext uri="{FF2B5EF4-FFF2-40B4-BE49-F238E27FC236}">
                <a16:creationId xmlns:a16="http://schemas.microsoft.com/office/drawing/2014/main" id="{78B04677-CA39-4C89-A151-C0043BCC88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48" y="1124744"/>
            <a:ext cx="1081257" cy="1080000"/>
          </a:xfrm>
          <a:prstGeom prst="rect">
            <a:avLst/>
          </a:prstGeom>
        </p:spPr>
      </p:pic>
      <p:pic>
        <p:nvPicPr>
          <p:cNvPr id="7" name="Picture 6">
            <a:extLst>
              <a:ext uri="{FF2B5EF4-FFF2-40B4-BE49-F238E27FC236}">
                <a16:creationId xmlns:a16="http://schemas.microsoft.com/office/drawing/2014/main" id="{85D70FE9-E457-47A6-BD9E-A6E9678F16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647" y="3068960"/>
            <a:ext cx="1081257" cy="1080000"/>
          </a:xfrm>
          <a:prstGeom prst="rect">
            <a:avLst/>
          </a:prstGeom>
        </p:spPr>
      </p:pic>
      <p:sp>
        <p:nvSpPr>
          <p:cNvPr id="8" name="Title 3">
            <a:extLst>
              <a:ext uri="{FF2B5EF4-FFF2-40B4-BE49-F238E27FC236}">
                <a16:creationId xmlns:a16="http://schemas.microsoft.com/office/drawing/2014/main" id="{33114EC9-CF4C-4B68-B3BD-E2D66160A9E6}"/>
              </a:ext>
            </a:extLst>
          </p:cNvPr>
          <p:cNvSpPr>
            <a:spLocks noGrp="1"/>
          </p:cNvSpPr>
          <p:nvPr>
            <p:ph type="title"/>
          </p:nvPr>
        </p:nvSpPr>
        <p:spPr>
          <a:xfrm>
            <a:off x="296860" y="327085"/>
            <a:ext cx="8640960" cy="608112"/>
          </a:xfrm>
        </p:spPr>
        <p:txBody>
          <a:bodyPr>
            <a:normAutofit/>
          </a:bodyPr>
          <a:lstStyle/>
          <a:p>
            <a:r>
              <a:rPr lang="es-ES" sz="2800" dirty="0"/>
              <a:t>Principales hallazgos: medios de implementación</a:t>
            </a:r>
          </a:p>
        </p:txBody>
      </p:sp>
    </p:spTree>
    <p:extLst>
      <p:ext uri="{BB962C8B-B14F-4D97-AF65-F5344CB8AC3E}">
        <p14:creationId xmlns:p14="http://schemas.microsoft.com/office/powerpoint/2010/main" val="1331598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FFC6AE-53B1-4A50-B620-60BE3211D821}"/>
              </a:ext>
            </a:extLst>
          </p:cNvPr>
          <p:cNvSpPr>
            <a:spLocks noGrp="1"/>
          </p:cNvSpPr>
          <p:nvPr>
            <p:ph sz="quarter" idx="1"/>
          </p:nvPr>
        </p:nvSpPr>
        <p:spPr/>
        <p:txBody>
          <a:bodyPr>
            <a:normAutofit/>
          </a:bodyPr>
          <a:lstStyle/>
          <a:p>
            <a:r>
              <a:rPr lang="en-CA" dirty="0" err="1"/>
              <a:t>Egipto</a:t>
            </a:r>
            <a:endParaRPr lang="en-CA" dirty="0"/>
          </a:p>
        </p:txBody>
      </p:sp>
      <p:pic>
        <p:nvPicPr>
          <p:cNvPr id="7" name="Picture 6"/>
          <p:cNvPicPr>
            <a:picLocks noChangeAspect="1"/>
          </p:cNvPicPr>
          <p:nvPr/>
        </p:nvPicPr>
        <p:blipFill>
          <a:blip r:embed="rId3"/>
          <a:stretch>
            <a:fillRect/>
          </a:stretch>
        </p:blipFill>
        <p:spPr>
          <a:xfrm>
            <a:off x="4788024" y="968264"/>
            <a:ext cx="3337200" cy="2488200"/>
          </a:xfrm>
          <a:prstGeom prst="rect">
            <a:avLst/>
          </a:prstGeom>
        </p:spPr>
      </p:pic>
      <p:pic>
        <p:nvPicPr>
          <p:cNvPr id="8" name="Picture 7"/>
          <p:cNvPicPr>
            <a:picLocks noChangeAspect="1"/>
          </p:cNvPicPr>
          <p:nvPr/>
        </p:nvPicPr>
        <p:blipFill>
          <a:blip r:embed="rId4"/>
          <a:stretch>
            <a:fillRect/>
          </a:stretch>
        </p:blipFill>
        <p:spPr>
          <a:xfrm>
            <a:off x="827584" y="2924944"/>
            <a:ext cx="7184251" cy="2963800"/>
          </a:xfrm>
          <a:prstGeom prst="rect">
            <a:avLst/>
          </a:prstGeom>
        </p:spPr>
      </p:pic>
      <p:sp>
        <p:nvSpPr>
          <p:cNvPr id="9" name="Title 3">
            <a:extLst>
              <a:ext uri="{FF2B5EF4-FFF2-40B4-BE49-F238E27FC236}">
                <a16:creationId xmlns:a16="http://schemas.microsoft.com/office/drawing/2014/main" id="{CC0E69AC-58B6-4862-B957-7A45BBEF2FE3}"/>
              </a:ext>
            </a:extLst>
          </p:cNvPr>
          <p:cNvSpPr>
            <a:spLocks noGrp="1"/>
          </p:cNvSpPr>
          <p:nvPr>
            <p:ph type="title"/>
          </p:nvPr>
        </p:nvSpPr>
        <p:spPr>
          <a:xfrm>
            <a:off x="296860" y="327085"/>
            <a:ext cx="8640960" cy="608112"/>
          </a:xfrm>
        </p:spPr>
        <p:txBody>
          <a:bodyPr>
            <a:normAutofit/>
          </a:bodyPr>
          <a:lstStyle/>
          <a:p>
            <a:r>
              <a:rPr lang="es-ES" sz="2800" dirty="0"/>
              <a:t>Principales hallazgos: medios de implementación</a:t>
            </a:r>
          </a:p>
        </p:txBody>
      </p:sp>
    </p:spTree>
    <p:extLst>
      <p:ext uri="{BB962C8B-B14F-4D97-AF65-F5344CB8AC3E}">
        <p14:creationId xmlns:p14="http://schemas.microsoft.com/office/powerpoint/2010/main" val="3147818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FFC6AE-53B1-4A50-B620-60BE3211D821}"/>
              </a:ext>
            </a:extLst>
          </p:cNvPr>
          <p:cNvSpPr>
            <a:spLocks noGrp="1"/>
          </p:cNvSpPr>
          <p:nvPr>
            <p:ph sz="quarter" idx="1"/>
          </p:nvPr>
        </p:nvSpPr>
        <p:spPr/>
        <p:txBody>
          <a:bodyPr>
            <a:normAutofit/>
          </a:bodyPr>
          <a:lstStyle/>
          <a:p>
            <a:r>
              <a:rPr lang="en-CA" dirty="0" err="1"/>
              <a:t>Suiza</a:t>
            </a:r>
            <a:endParaRPr lang="en-CA" dirty="0"/>
          </a:p>
        </p:txBody>
      </p:sp>
      <p:pic>
        <p:nvPicPr>
          <p:cNvPr id="5" name="Picture 4"/>
          <p:cNvPicPr>
            <a:picLocks noChangeAspect="1"/>
          </p:cNvPicPr>
          <p:nvPr/>
        </p:nvPicPr>
        <p:blipFill>
          <a:blip r:embed="rId3"/>
          <a:stretch>
            <a:fillRect/>
          </a:stretch>
        </p:blipFill>
        <p:spPr>
          <a:xfrm>
            <a:off x="3563888" y="980728"/>
            <a:ext cx="4010025" cy="1809750"/>
          </a:xfrm>
          <a:prstGeom prst="rect">
            <a:avLst/>
          </a:prstGeom>
        </p:spPr>
      </p:pic>
      <p:pic>
        <p:nvPicPr>
          <p:cNvPr id="6" name="Picture 5"/>
          <p:cNvPicPr>
            <a:picLocks noChangeAspect="1"/>
          </p:cNvPicPr>
          <p:nvPr/>
        </p:nvPicPr>
        <p:blipFill>
          <a:blip r:embed="rId4"/>
          <a:stretch>
            <a:fillRect/>
          </a:stretch>
        </p:blipFill>
        <p:spPr>
          <a:xfrm>
            <a:off x="971600" y="2790478"/>
            <a:ext cx="6818337" cy="3250784"/>
          </a:xfrm>
          <a:prstGeom prst="rect">
            <a:avLst/>
          </a:prstGeom>
        </p:spPr>
      </p:pic>
      <p:sp>
        <p:nvSpPr>
          <p:cNvPr id="8" name="Title 3">
            <a:extLst>
              <a:ext uri="{FF2B5EF4-FFF2-40B4-BE49-F238E27FC236}">
                <a16:creationId xmlns:a16="http://schemas.microsoft.com/office/drawing/2014/main" id="{1CF37512-3123-4801-8FAB-9EC9D60046BC}"/>
              </a:ext>
            </a:extLst>
          </p:cNvPr>
          <p:cNvSpPr>
            <a:spLocks noGrp="1"/>
          </p:cNvSpPr>
          <p:nvPr>
            <p:ph type="title"/>
          </p:nvPr>
        </p:nvSpPr>
        <p:spPr>
          <a:xfrm>
            <a:off x="296860" y="327085"/>
            <a:ext cx="8640960" cy="608112"/>
          </a:xfrm>
        </p:spPr>
        <p:txBody>
          <a:bodyPr>
            <a:normAutofit/>
          </a:bodyPr>
          <a:lstStyle/>
          <a:p>
            <a:r>
              <a:rPr lang="es-ES" sz="2800" dirty="0"/>
              <a:t>Principales hallazgos: medios de implementación</a:t>
            </a:r>
          </a:p>
        </p:txBody>
      </p:sp>
    </p:spTree>
    <p:extLst>
      <p:ext uri="{BB962C8B-B14F-4D97-AF65-F5344CB8AC3E}">
        <p14:creationId xmlns:p14="http://schemas.microsoft.com/office/powerpoint/2010/main" val="2417065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E4D0-ECAF-49BA-AEB6-7F1086AAD86F}"/>
              </a:ext>
            </a:extLst>
          </p:cNvPr>
          <p:cNvSpPr>
            <a:spLocks noGrp="1"/>
          </p:cNvSpPr>
          <p:nvPr>
            <p:ph type="title"/>
          </p:nvPr>
        </p:nvSpPr>
        <p:spPr>
          <a:xfrm>
            <a:off x="280864" y="188640"/>
            <a:ext cx="8892480" cy="608112"/>
          </a:xfrm>
        </p:spPr>
        <p:txBody>
          <a:bodyPr>
            <a:noAutofit/>
          </a:bodyPr>
          <a:lstStyle/>
          <a:p>
            <a:r>
              <a:rPr lang="es-ES" sz="2800"/>
              <a:t>Seguimiento de las directrices de las Naciones Unidas</a:t>
            </a:r>
          </a:p>
        </p:txBody>
      </p:sp>
      <p:sp>
        <p:nvSpPr>
          <p:cNvPr id="3" name="Content Placeholder 2">
            <a:extLst>
              <a:ext uri="{FF2B5EF4-FFF2-40B4-BE49-F238E27FC236}">
                <a16:creationId xmlns:a16="http://schemas.microsoft.com/office/drawing/2014/main" id="{06FFC6AE-53B1-4A50-B620-60BE3211D821}"/>
              </a:ext>
            </a:extLst>
          </p:cNvPr>
          <p:cNvSpPr>
            <a:spLocks noGrp="1"/>
          </p:cNvSpPr>
          <p:nvPr>
            <p:ph sz="quarter" idx="1"/>
          </p:nvPr>
        </p:nvSpPr>
        <p:spPr>
          <a:xfrm>
            <a:off x="612648" y="908720"/>
            <a:ext cx="8153400" cy="4608512"/>
          </a:xfrm>
        </p:spPr>
        <p:txBody>
          <a:bodyPr>
            <a:normAutofit fontScale="92500"/>
          </a:bodyPr>
          <a:lstStyle/>
          <a:p>
            <a:r>
              <a:rPr lang="es-ES" dirty="0"/>
              <a:t>70% de los países informantes incluyen todos los elementos de las directrices generales voluntarias</a:t>
            </a:r>
          </a:p>
          <a:p>
            <a:endParaRPr lang="es-ES" dirty="0"/>
          </a:p>
          <a:p>
            <a:r>
              <a:rPr lang="es-ES" dirty="0"/>
              <a:t>Las principales excepciones a las directrices se dan en torno a los capítulos sobre “no dejar a nadie atrás”, asuntos estructurales e inclusión de un anexo estadístico</a:t>
            </a:r>
          </a:p>
          <a:p>
            <a:endParaRPr lang="es-ES" dirty="0"/>
          </a:p>
          <a:p>
            <a:r>
              <a:rPr lang="es-ES" dirty="0"/>
              <a:t>La estructura de los informes no sigue las directrices voluntarias</a:t>
            </a:r>
          </a:p>
          <a:p>
            <a:endParaRPr lang="es-ES" dirty="0"/>
          </a:p>
        </p:txBody>
      </p:sp>
    </p:spTree>
    <p:extLst>
      <p:ext uri="{BB962C8B-B14F-4D97-AF65-F5344CB8AC3E}">
        <p14:creationId xmlns:p14="http://schemas.microsoft.com/office/powerpoint/2010/main" val="1547144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Implementación progresiva de los ODS a nivel nacional</a:t>
            </a:r>
            <a:endParaRPr lang="es-ES" dirty="0">
              <a:solidFill>
                <a:srgbClr val="FF0000"/>
              </a:solidFill>
            </a:endParaRPr>
          </a:p>
        </p:txBody>
      </p:sp>
      <p:pic>
        <p:nvPicPr>
          <p:cNvPr id="8" name="Picture 7">
            <a:extLst>
              <a:ext uri="{FF2B5EF4-FFF2-40B4-BE49-F238E27FC236}">
                <a16:creationId xmlns:a16="http://schemas.microsoft.com/office/drawing/2014/main" id="{65E04FE2-8920-4A00-BFD9-8F5C6AFE4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18358"/>
            <a:ext cx="3096344" cy="4021283"/>
          </a:xfrm>
          <a:prstGeom prst="rect">
            <a:avLst/>
          </a:prstGeom>
          <a:ln>
            <a:solidFill>
              <a:schemeClr val="tx1"/>
            </a:solidFill>
          </a:ln>
          <a:effectLst>
            <a:outerShdw blurRad="50800" dist="38100" dir="2700000" algn="tl" rotWithShape="0">
              <a:prstClr val="black">
                <a:alpha val="40000"/>
              </a:prstClr>
            </a:outerShdw>
          </a:effectLst>
        </p:spPr>
      </p:pic>
      <p:sp>
        <p:nvSpPr>
          <p:cNvPr id="9" name="Content Placeholder 4">
            <a:extLst>
              <a:ext uri="{FF2B5EF4-FFF2-40B4-BE49-F238E27FC236}">
                <a16:creationId xmlns:a16="http://schemas.microsoft.com/office/drawing/2014/main" id="{99A58D00-9444-4EE8-B883-C984C95729A9}"/>
              </a:ext>
            </a:extLst>
          </p:cNvPr>
          <p:cNvSpPr txBox="1">
            <a:spLocks/>
          </p:cNvSpPr>
          <p:nvPr/>
        </p:nvSpPr>
        <p:spPr>
          <a:xfrm>
            <a:off x="4067944" y="1124744"/>
            <a:ext cx="4896544" cy="3581400"/>
          </a:xfrm>
          <a:prstGeom prst="rect">
            <a:avLst/>
          </a:prstGeom>
        </p:spPr>
        <p:txBody>
          <a:bodyPr vert="horz">
            <a:noAutofit/>
          </a:bodyPr>
          <a:lstStyle>
            <a:lvl1pPr marL="320040" indent="-320040" algn="l" rtl="0" eaLnBrk="1" latinLnBrk="0" hangingPunct="1">
              <a:spcBef>
                <a:spcPts val="700"/>
              </a:spcBef>
              <a:buClr>
                <a:srgbClr val="139CCF"/>
              </a:buClr>
              <a:buSzPct val="60000"/>
              <a:buFont typeface="Arial"/>
              <a:buChar char="•"/>
              <a:defRPr kumimoji="0" sz="2900" kern="1200">
                <a:solidFill>
                  <a:schemeClr val="tx1">
                    <a:lumMod val="50000"/>
                    <a:lumOff val="50000"/>
                  </a:schemeClr>
                </a:solidFill>
                <a:latin typeface="Helvetica"/>
                <a:ea typeface="+mn-ea"/>
                <a:cs typeface="Helvetica"/>
              </a:defRPr>
            </a:lvl1pPr>
            <a:lvl2pPr marL="640080" indent="-274320" algn="l" rtl="0" eaLnBrk="1" latinLnBrk="0" hangingPunct="1">
              <a:spcBef>
                <a:spcPts val="550"/>
              </a:spcBef>
              <a:buClr>
                <a:schemeClr val="tx1">
                  <a:lumMod val="50000"/>
                  <a:lumOff val="50000"/>
                </a:schemeClr>
              </a:buClr>
              <a:buSzPct val="70000"/>
              <a:buFont typeface="Arial"/>
              <a:buChar char="•"/>
              <a:defRPr kumimoji="0" sz="2600" kern="1200">
                <a:solidFill>
                  <a:schemeClr val="tx1">
                    <a:lumMod val="50000"/>
                    <a:lumOff val="50000"/>
                  </a:schemeClr>
                </a:solidFill>
                <a:latin typeface="Helvetica"/>
                <a:ea typeface="+mn-ea"/>
                <a:cs typeface="Helvetica"/>
              </a:defRPr>
            </a:lvl2pPr>
            <a:lvl3pPr marL="914400" indent="-228600" algn="l" rtl="0" eaLnBrk="1" latinLnBrk="0" hangingPunct="1">
              <a:spcBef>
                <a:spcPts val="500"/>
              </a:spcBef>
              <a:buClr>
                <a:schemeClr val="tx1">
                  <a:lumMod val="50000"/>
                  <a:lumOff val="50000"/>
                </a:schemeClr>
              </a:buClr>
              <a:buSzPct val="75000"/>
              <a:buFont typeface="Lucida Grande"/>
              <a:buChar char="–"/>
              <a:defRPr kumimoji="0" sz="2300" kern="1200">
                <a:solidFill>
                  <a:schemeClr val="tx1">
                    <a:lumMod val="50000"/>
                    <a:lumOff val="50000"/>
                  </a:schemeClr>
                </a:solidFill>
                <a:latin typeface="Helvetica"/>
                <a:ea typeface="+mn-ea"/>
                <a:cs typeface="Helvetica"/>
              </a:defRPr>
            </a:lvl3pPr>
            <a:lvl4pPr marL="1143000" indent="0" algn="l" rtl="0" eaLnBrk="1" latinLnBrk="0" hangingPunct="1">
              <a:spcBef>
                <a:spcPts val="400"/>
              </a:spcBef>
              <a:buClr>
                <a:schemeClr val="tx1">
                  <a:lumMod val="50000"/>
                  <a:lumOff val="50000"/>
                </a:schemeClr>
              </a:buClr>
              <a:buSzPct val="75000"/>
              <a:buFontTx/>
              <a:buNone/>
              <a:defRPr kumimoji="0" sz="2000" kern="1200">
                <a:solidFill>
                  <a:schemeClr val="tx1">
                    <a:lumMod val="50000"/>
                    <a:lumOff val="50000"/>
                  </a:schemeClr>
                </a:solidFill>
                <a:latin typeface="Helvetica"/>
                <a:ea typeface="+mn-ea"/>
                <a:cs typeface="Helvetica"/>
              </a:defRPr>
            </a:lvl4pPr>
            <a:lvl5pPr marL="1600200" indent="0" algn="l" rtl="0" eaLnBrk="1" latinLnBrk="0" hangingPunct="1">
              <a:spcBef>
                <a:spcPts val="400"/>
              </a:spcBef>
              <a:buClr>
                <a:schemeClr val="accent4"/>
              </a:buClr>
              <a:buSzPct val="65000"/>
              <a:buFontTx/>
              <a:buNone/>
              <a:defRPr kumimoji="0" sz="2000" kern="1200">
                <a:solidFill>
                  <a:schemeClr val="tx1">
                    <a:lumMod val="50000"/>
                    <a:lumOff val="50000"/>
                  </a:schemeClr>
                </a:solidFill>
                <a:latin typeface="Helvetica"/>
                <a:ea typeface="+mn-ea"/>
                <a:cs typeface="Helvetica"/>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Arial"/>
              <a:buNone/>
            </a:pPr>
            <a:r>
              <a:rPr lang="en-CA" sz="2400"/>
              <a:t>Executive Summary - </a:t>
            </a:r>
            <a:r>
              <a:rPr lang="fr-CA" sz="2400" u="sng">
                <a:hlinkClick r:id="rId3"/>
              </a:rPr>
              <a:t>sh.ccic.ca/ES-EN</a:t>
            </a:r>
            <a:endParaRPr lang="en-CA" sz="2400"/>
          </a:p>
          <a:p>
            <a:pPr marL="0" indent="0">
              <a:buFont typeface="Arial"/>
              <a:buNone/>
            </a:pPr>
            <a:r>
              <a:rPr lang="en-CA" sz="2400"/>
              <a:t>ES and Main Report – </a:t>
            </a:r>
            <a:r>
              <a:rPr lang="en-CA" sz="2400">
                <a:hlinkClick r:id="rId4"/>
              </a:rPr>
              <a:t>sh.ccic.ca/ES-Main</a:t>
            </a:r>
            <a:r>
              <a:rPr lang="en-CA" sz="2400"/>
              <a:t> </a:t>
            </a:r>
          </a:p>
          <a:p>
            <a:pPr marL="0" indent="0">
              <a:buFont typeface="Arial"/>
              <a:buNone/>
            </a:pPr>
            <a:r>
              <a:rPr lang="en-CA" sz="2400"/>
              <a:t>Full Report (ES, Main, Annex) - </a:t>
            </a:r>
            <a:r>
              <a:rPr lang="fr-CA" sz="2400" u="sng">
                <a:hlinkClick r:id="rId5"/>
              </a:rPr>
              <a:t>sh.ccic.ca/FullReport</a:t>
            </a:r>
            <a:endParaRPr lang="en-CA" sz="2400"/>
          </a:p>
          <a:p>
            <a:pPr marL="0" indent="0">
              <a:buFont typeface="Arial"/>
              <a:buNone/>
            </a:pPr>
            <a:r>
              <a:rPr lang="en-CA" sz="2400"/>
              <a:t>Annexes – </a:t>
            </a:r>
            <a:r>
              <a:rPr lang="en-CA" sz="2400">
                <a:hlinkClick r:id="rId6"/>
              </a:rPr>
              <a:t>sh.ccic.ca/Annexes</a:t>
            </a:r>
            <a:endParaRPr lang="en-CA" sz="2400"/>
          </a:p>
          <a:p>
            <a:pPr marL="0" indent="0">
              <a:buFont typeface="Arial"/>
              <a:buNone/>
            </a:pPr>
            <a:endParaRPr lang="en-CA" sz="600"/>
          </a:p>
          <a:p>
            <a:pPr marL="0" indent="0">
              <a:buFont typeface="Arial"/>
              <a:buNone/>
            </a:pPr>
            <a:r>
              <a:rPr lang="en-CA" sz="2400"/>
              <a:t>Sommaire (FR) - </a:t>
            </a:r>
            <a:r>
              <a:rPr lang="en-CA" sz="2400" u="sng">
                <a:hlinkClick r:id="rId7"/>
              </a:rPr>
              <a:t>sh.ccic.ca/ES-FR</a:t>
            </a:r>
            <a:endParaRPr lang="en-CA" sz="2400" u="sng"/>
          </a:p>
          <a:p>
            <a:pPr marL="0" indent="0">
              <a:buFont typeface="Arial"/>
              <a:buNone/>
            </a:pPr>
            <a:endParaRPr lang="en-CA" sz="600"/>
          </a:p>
          <a:p>
            <a:pPr marL="0" indent="0">
              <a:buFont typeface="Arial"/>
              <a:buNone/>
            </a:pPr>
            <a:r>
              <a:rPr lang="en-CA" sz="2400"/>
              <a:t>Resumen ejecutivo (ES) -  </a:t>
            </a:r>
            <a:r>
              <a:rPr lang="en-CA" sz="2400" u="sng">
                <a:hlinkClick r:id="rId8"/>
              </a:rPr>
              <a:t>sh.ccic.ca/ES-ES</a:t>
            </a:r>
            <a:endParaRPr lang="en-CA" sz="2400" dirty="0"/>
          </a:p>
        </p:txBody>
      </p:sp>
    </p:spTree>
    <p:extLst>
      <p:ext uri="{BB962C8B-B14F-4D97-AF65-F5344CB8AC3E}">
        <p14:creationId xmlns:p14="http://schemas.microsoft.com/office/powerpoint/2010/main" val="1414284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chor="ctr"/>
          <a:lstStyle/>
          <a:p>
            <a:r>
              <a:rPr lang="es-ES"/>
              <a:t>¡MUCHAS Gracias!</a:t>
            </a:r>
          </a:p>
        </p:txBody>
      </p:sp>
      <p:sp>
        <p:nvSpPr>
          <p:cNvPr id="2" name="Text Placeholder 1"/>
          <p:cNvSpPr>
            <a:spLocks noGrp="1"/>
          </p:cNvSpPr>
          <p:nvPr>
            <p:ph type="subTitle" idx="1"/>
          </p:nvPr>
        </p:nvSpPr>
        <p:spPr>
          <a:xfrm>
            <a:off x="323528" y="1268760"/>
            <a:ext cx="6633592" cy="648072"/>
          </a:xfrm>
        </p:spPr>
        <p:txBody>
          <a:bodyPr>
            <a:normAutofit/>
          </a:bodyPr>
          <a:lstStyle/>
          <a:p>
            <a:r>
              <a:rPr lang="es-ES" sz="2000"/>
              <a:t>¿Preguntas? </a:t>
            </a:r>
          </a:p>
        </p:txBody>
      </p:sp>
    </p:spTree>
    <p:extLst>
      <p:ext uri="{BB962C8B-B14F-4D97-AF65-F5344CB8AC3E}">
        <p14:creationId xmlns:p14="http://schemas.microsoft.com/office/powerpoint/2010/main" val="432171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ES" sz="3000" dirty="0"/>
              <a:t>Un estudio de buenas prácticas emergentes</a:t>
            </a:r>
          </a:p>
        </p:txBody>
      </p:sp>
      <p:sp>
        <p:nvSpPr>
          <p:cNvPr id="5" name="Content Placeholder 4"/>
          <p:cNvSpPr>
            <a:spLocks noGrp="1"/>
          </p:cNvSpPr>
          <p:nvPr>
            <p:ph sz="quarter" idx="1"/>
          </p:nvPr>
        </p:nvSpPr>
        <p:spPr>
          <a:xfrm>
            <a:off x="612648" y="908720"/>
            <a:ext cx="8153400" cy="4608512"/>
          </a:xfrm>
        </p:spPr>
        <p:txBody>
          <a:bodyPr>
            <a:noAutofit/>
          </a:bodyPr>
          <a:lstStyle/>
          <a:p>
            <a:pPr marL="0" indent="0">
              <a:buNone/>
            </a:pPr>
            <a:r>
              <a:rPr lang="es-ES" sz="2800" dirty="0"/>
              <a:t>Iniciativa de la Sociedad Civil</a:t>
            </a:r>
          </a:p>
          <a:p>
            <a:pPr marL="0" indent="0">
              <a:buNone/>
            </a:pPr>
            <a:endParaRPr lang="es-ES" sz="2800" dirty="0"/>
          </a:p>
          <a:p>
            <a:pPr marL="0" indent="0">
              <a:buNone/>
            </a:pPr>
            <a:endParaRPr lang="es-ES" sz="2800" dirty="0"/>
          </a:p>
          <a:p>
            <a:pPr marL="0" indent="0">
              <a:buNone/>
            </a:pPr>
            <a:endParaRPr lang="es-ES" sz="800" b="1" dirty="0"/>
          </a:p>
          <a:p>
            <a:pPr marL="0" indent="0">
              <a:buNone/>
            </a:pPr>
            <a:r>
              <a:rPr lang="es-ES" sz="2800" dirty="0"/>
              <a:t>Enfoque:</a:t>
            </a:r>
          </a:p>
          <a:p>
            <a:r>
              <a:rPr lang="es-ES" sz="2800" dirty="0"/>
              <a:t>46 INV</a:t>
            </a:r>
          </a:p>
          <a:p>
            <a:r>
              <a:rPr lang="es-ES" sz="2800" dirty="0"/>
              <a:t>Gobernanza e instituciones, políticas y medios de implementación</a:t>
            </a:r>
          </a:p>
          <a:p>
            <a:r>
              <a:rPr lang="es-ES" sz="2800" dirty="0"/>
              <a:t>Directrices Voluntarias para la presentación de Informes del Secretario General</a:t>
            </a:r>
          </a:p>
        </p:txBody>
      </p:sp>
      <p:pic>
        <p:nvPicPr>
          <p:cNvPr id="2" name="Picture 1">
            <a:extLst>
              <a:ext uri="{FF2B5EF4-FFF2-40B4-BE49-F238E27FC236}">
                <a16:creationId xmlns:a16="http://schemas.microsoft.com/office/drawing/2014/main" id="{F02FE010-BE30-4DB2-9560-0B03C4E8D398}"/>
              </a:ext>
            </a:extLst>
          </p:cNvPr>
          <p:cNvPicPr>
            <a:picLocks noChangeAspect="1"/>
          </p:cNvPicPr>
          <p:nvPr/>
        </p:nvPicPr>
        <p:blipFill>
          <a:blip r:embed="rId3"/>
          <a:stretch>
            <a:fillRect/>
          </a:stretch>
        </p:blipFill>
        <p:spPr>
          <a:xfrm>
            <a:off x="467544" y="1471549"/>
            <a:ext cx="8407498" cy="1237371"/>
          </a:xfrm>
          <a:prstGeom prst="rect">
            <a:avLst/>
          </a:prstGeom>
        </p:spPr>
      </p:pic>
    </p:spTree>
    <p:extLst>
      <p:ext uri="{BB962C8B-B14F-4D97-AF65-F5344CB8AC3E}">
        <p14:creationId xmlns:p14="http://schemas.microsoft.com/office/powerpoint/2010/main" val="3145167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picture of a question mark SDGs">
            <a:extLst>
              <a:ext uri="{FF2B5EF4-FFF2-40B4-BE49-F238E27FC236}">
                <a16:creationId xmlns:a16="http://schemas.microsoft.com/office/drawing/2014/main" id="{04C8A4FD-A80A-43BA-9529-6A288F52E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72" y="768166"/>
            <a:ext cx="6488352" cy="486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A113208-049A-4385-9235-480146F73B86}"/>
              </a:ext>
            </a:extLst>
          </p:cNvPr>
          <p:cNvSpPr>
            <a:spLocks noGrp="1"/>
          </p:cNvSpPr>
          <p:nvPr>
            <p:ph type="title"/>
          </p:nvPr>
        </p:nvSpPr>
        <p:spPr>
          <a:xfrm>
            <a:off x="252608" y="228600"/>
            <a:ext cx="8711880" cy="608112"/>
          </a:xfrm>
        </p:spPr>
        <p:txBody>
          <a:bodyPr>
            <a:noAutofit/>
          </a:bodyPr>
          <a:lstStyle/>
          <a:p>
            <a:r>
              <a:rPr lang="es-ES" sz="2600" dirty="0"/>
              <a:t>Encuesta: ¿Quién eres? ¿Cómo has utilizado el informe?</a:t>
            </a:r>
          </a:p>
        </p:txBody>
      </p:sp>
      <p:pic>
        <p:nvPicPr>
          <p:cNvPr id="1026" name="Picture 2" descr="Image result for picture of a question mark SDGs">
            <a:extLst>
              <a:ext uri="{FF2B5EF4-FFF2-40B4-BE49-F238E27FC236}">
                <a16:creationId xmlns:a16="http://schemas.microsoft.com/office/drawing/2014/main" id="{8D9E415A-DC30-4C0C-84F1-B619326124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21" r="10080" b="6320"/>
          <a:stretch/>
        </p:blipFill>
        <p:spPr bwMode="auto">
          <a:xfrm>
            <a:off x="3707904" y="2276872"/>
            <a:ext cx="1613993" cy="180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B98D325-0236-4130-AF70-7A47B150090D}"/>
              </a:ext>
            </a:extLst>
          </p:cNvPr>
          <p:cNvSpPr/>
          <p:nvPr/>
        </p:nvSpPr>
        <p:spPr>
          <a:xfrm>
            <a:off x="3275856" y="2924944"/>
            <a:ext cx="41301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B5E939A6-FADB-4CD8-A7D1-1B760A211D6C}"/>
              </a:ext>
            </a:extLst>
          </p:cNvPr>
          <p:cNvSpPr/>
          <p:nvPr/>
        </p:nvSpPr>
        <p:spPr>
          <a:xfrm>
            <a:off x="5321897" y="2924944"/>
            <a:ext cx="474239"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94978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a:t>Elementos clave</a:t>
            </a:r>
          </a:p>
        </p:txBody>
      </p:sp>
      <p:pic>
        <p:nvPicPr>
          <p:cNvPr id="11" name="Picture 10">
            <a:extLst>
              <a:ext uri="{FF2B5EF4-FFF2-40B4-BE49-F238E27FC236}">
                <a16:creationId xmlns:a16="http://schemas.microsoft.com/office/drawing/2014/main" id="{C1AF1583-E5DC-4B19-8BCB-E1EE9498212C}"/>
              </a:ext>
            </a:extLst>
          </p:cNvPr>
          <p:cNvPicPr>
            <a:picLocks noChangeAspect="1"/>
          </p:cNvPicPr>
          <p:nvPr/>
        </p:nvPicPr>
        <p:blipFill>
          <a:blip r:embed="rId3"/>
          <a:stretch>
            <a:fillRect/>
          </a:stretch>
        </p:blipFill>
        <p:spPr>
          <a:xfrm>
            <a:off x="989591" y="1051430"/>
            <a:ext cx="1684124" cy="3603838"/>
          </a:xfrm>
          <a:prstGeom prst="rect">
            <a:avLst/>
          </a:prstGeom>
        </p:spPr>
      </p:pic>
      <p:pic>
        <p:nvPicPr>
          <p:cNvPr id="14" name="Picture 13">
            <a:extLst>
              <a:ext uri="{FF2B5EF4-FFF2-40B4-BE49-F238E27FC236}">
                <a16:creationId xmlns:a16="http://schemas.microsoft.com/office/drawing/2014/main" id="{23EA6BAB-BAA0-484A-A6FE-7ACCE73FB570}"/>
              </a:ext>
            </a:extLst>
          </p:cNvPr>
          <p:cNvPicPr>
            <a:picLocks noChangeAspect="1"/>
          </p:cNvPicPr>
          <p:nvPr/>
        </p:nvPicPr>
        <p:blipFill rotWithShape="1">
          <a:blip r:embed="rId4"/>
          <a:srcRect t="11981"/>
          <a:stretch/>
        </p:blipFill>
        <p:spPr>
          <a:xfrm>
            <a:off x="6005558" y="692696"/>
            <a:ext cx="2886630" cy="3148636"/>
          </a:xfrm>
          <a:prstGeom prst="rect">
            <a:avLst/>
          </a:prstGeom>
        </p:spPr>
      </p:pic>
      <p:pic>
        <p:nvPicPr>
          <p:cNvPr id="15" name="Picture 14">
            <a:extLst>
              <a:ext uri="{FF2B5EF4-FFF2-40B4-BE49-F238E27FC236}">
                <a16:creationId xmlns:a16="http://schemas.microsoft.com/office/drawing/2014/main" id="{7652E260-651A-4C64-9157-BB1314FDE7B8}"/>
              </a:ext>
            </a:extLst>
          </p:cNvPr>
          <p:cNvPicPr>
            <a:picLocks noChangeAspect="1"/>
          </p:cNvPicPr>
          <p:nvPr/>
        </p:nvPicPr>
        <p:blipFill>
          <a:blip r:embed="rId5"/>
          <a:stretch>
            <a:fillRect/>
          </a:stretch>
        </p:blipFill>
        <p:spPr>
          <a:xfrm>
            <a:off x="3267770" y="1039990"/>
            <a:ext cx="2570478" cy="3325306"/>
          </a:xfrm>
          <a:prstGeom prst="rect">
            <a:avLst/>
          </a:prstGeom>
          <a:ln>
            <a:solidFill>
              <a:schemeClr val="tx1"/>
            </a:solidFill>
          </a:ln>
        </p:spPr>
      </p:pic>
      <p:pic>
        <p:nvPicPr>
          <p:cNvPr id="13" name="Picture 12">
            <a:extLst>
              <a:ext uri="{FF2B5EF4-FFF2-40B4-BE49-F238E27FC236}">
                <a16:creationId xmlns:a16="http://schemas.microsoft.com/office/drawing/2014/main" id="{8F05A21B-EBDD-4335-97F5-87CA614E1AF4}"/>
              </a:ext>
            </a:extLst>
          </p:cNvPr>
          <p:cNvPicPr>
            <a:picLocks noChangeAspect="1"/>
          </p:cNvPicPr>
          <p:nvPr/>
        </p:nvPicPr>
        <p:blipFill>
          <a:blip r:embed="rId6"/>
          <a:stretch>
            <a:fillRect/>
          </a:stretch>
        </p:blipFill>
        <p:spPr>
          <a:xfrm>
            <a:off x="1447325" y="3869470"/>
            <a:ext cx="2690290" cy="2351262"/>
          </a:xfrm>
          <a:prstGeom prst="rect">
            <a:avLst/>
          </a:prstGeom>
        </p:spPr>
      </p:pic>
      <p:pic>
        <p:nvPicPr>
          <p:cNvPr id="12" name="Picture 11">
            <a:extLst>
              <a:ext uri="{FF2B5EF4-FFF2-40B4-BE49-F238E27FC236}">
                <a16:creationId xmlns:a16="http://schemas.microsoft.com/office/drawing/2014/main" id="{498662A1-5F16-4C8A-8A61-9875AC6474F7}"/>
              </a:ext>
            </a:extLst>
          </p:cNvPr>
          <p:cNvPicPr>
            <a:picLocks noChangeAspect="1"/>
          </p:cNvPicPr>
          <p:nvPr/>
        </p:nvPicPr>
        <p:blipFill>
          <a:blip r:embed="rId7"/>
          <a:stretch>
            <a:fillRect/>
          </a:stretch>
        </p:blipFill>
        <p:spPr>
          <a:xfrm>
            <a:off x="5254748" y="4038483"/>
            <a:ext cx="3142628" cy="1392788"/>
          </a:xfrm>
          <a:prstGeom prst="rect">
            <a:avLst/>
          </a:prstGeom>
        </p:spPr>
      </p:pic>
    </p:spTree>
    <p:extLst>
      <p:ext uri="{BB962C8B-B14F-4D97-AF65-F5344CB8AC3E}">
        <p14:creationId xmlns:p14="http://schemas.microsoft.com/office/powerpoint/2010/main" val="2863436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228600"/>
            <a:ext cx="8568952" cy="968152"/>
          </a:xfrm>
        </p:spPr>
        <p:txBody>
          <a:bodyPr>
            <a:noAutofit/>
          </a:bodyPr>
          <a:lstStyle/>
          <a:p>
            <a:r>
              <a:rPr lang="es-ES" sz="2600" dirty="0"/>
              <a:t>¿Como te puede ayudar el informe sobre la Implementación progresiva de los ODS a nivel nacional?</a:t>
            </a:r>
          </a:p>
        </p:txBody>
      </p:sp>
      <p:sp>
        <p:nvSpPr>
          <p:cNvPr id="6" name="Content Placeholder 5">
            <a:extLst>
              <a:ext uri="{FF2B5EF4-FFF2-40B4-BE49-F238E27FC236}">
                <a16:creationId xmlns:a16="http://schemas.microsoft.com/office/drawing/2014/main" id="{25C560E3-BA26-4B66-85C2-C38A20908D99}"/>
              </a:ext>
            </a:extLst>
          </p:cNvPr>
          <p:cNvSpPr>
            <a:spLocks noGrp="1"/>
          </p:cNvSpPr>
          <p:nvPr>
            <p:ph sz="quarter" idx="1"/>
          </p:nvPr>
        </p:nvSpPr>
        <p:spPr>
          <a:xfrm>
            <a:off x="323528" y="1196752"/>
            <a:ext cx="5400600" cy="4320480"/>
          </a:xfrm>
        </p:spPr>
        <p:txBody>
          <a:bodyPr>
            <a:noAutofit/>
          </a:bodyPr>
          <a:lstStyle/>
          <a:p>
            <a:pPr>
              <a:spcBef>
                <a:spcPts val="500"/>
              </a:spcBef>
            </a:pPr>
            <a:r>
              <a:rPr lang="es-ES" sz="2600"/>
              <a:t>Comprender el estado actual de implementacion de la Agenda 2030</a:t>
            </a:r>
          </a:p>
          <a:p>
            <a:pPr>
              <a:spcBef>
                <a:spcPts val="500"/>
              </a:spcBef>
            </a:pPr>
            <a:r>
              <a:rPr lang="es-ES" sz="2600"/>
              <a:t>Mejores practicas de implementación y desagregación de contenidos de los INV</a:t>
            </a:r>
          </a:p>
          <a:p>
            <a:pPr>
              <a:spcBef>
                <a:spcPts val="500"/>
              </a:spcBef>
            </a:pPr>
            <a:r>
              <a:rPr lang="es-ES" sz="2600"/>
              <a:t>Soporte para informes paralelos</a:t>
            </a:r>
          </a:p>
          <a:p>
            <a:pPr>
              <a:spcBef>
                <a:spcPts val="500"/>
              </a:spcBef>
            </a:pPr>
            <a:r>
              <a:rPr lang="es-ES" sz="2600"/>
              <a:t>Herramienta de incidencia</a:t>
            </a:r>
          </a:p>
          <a:p>
            <a:pPr>
              <a:spcBef>
                <a:spcPts val="500"/>
              </a:spcBef>
            </a:pPr>
            <a:r>
              <a:rPr lang="es-ES" sz="2600"/>
              <a:t>Referencia sobre progresos en diferentes países</a:t>
            </a:r>
          </a:p>
        </p:txBody>
      </p:sp>
      <p:pic>
        <p:nvPicPr>
          <p:cNvPr id="5" name="Picture 4">
            <a:extLst>
              <a:ext uri="{FF2B5EF4-FFF2-40B4-BE49-F238E27FC236}">
                <a16:creationId xmlns:a16="http://schemas.microsoft.com/office/drawing/2014/main" id="{B6634F94-976C-47BC-9B1B-8DB05DA9FB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2489" y="1485184"/>
            <a:ext cx="2771959" cy="36000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61681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err="1"/>
              <a:t>Principales</a:t>
            </a:r>
            <a:r>
              <a:rPr lang="en-US" dirty="0"/>
              <a:t> </a:t>
            </a:r>
            <a:r>
              <a:rPr lang="en-US" dirty="0" err="1"/>
              <a:t>hallazgos</a:t>
            </a:r>
            <a:endParaRPr lang="en-US" dirty="0"/>
          </a:p>
        </p:txBody>
      </p:sp>
      <p:sp>
        <p:nvSpPr>
          <p:cNvPr id="6" name="Content Placeholder 5">
            <a:extLst>
              <a:ext uri="{FF2B5EF4-FFF2-40B4-BE49-F238E27FC236}">
                <a16:creationId xmlns:a16="http://schemas.microsoft.com/office/drawing/2014/main" id="{25C560E3-BA26-4B66-85C2-C38A20908D99}"/>
              </a:ext>
            </a:extLst>
          </p:cNvPr>
          <p:cNvSpPr>
            <a:spLocks noGrp="1"/>
          </p:cNvSpPr>
          <p:nvPr>
            <p:ph sz="quarter" idx="1"/>
          </p:nvPr>
        </p:nvSpPr>
        <p:spPr>
          <a:xfrm>
            <a:off x="606948" y="980728"/>
            <a:ext cx="8153400" cy="4536504"/>
          </a:xfrm>
        </p:spPr>
        <p:txBody>
          <a:bodyPr>
            <a:normAutofit/>
          </a:bodyPr>
          <a:lstStyle/>
          <a:p>
            <a:r>
              <a:rPr lang="es-ES" sz="2800" dirty="0"/>
              <a:t>Los países siguen mostrando avances en los pilares básicos de implementación de los ODS, pero el nivel de progreso es disímil</a:t>
            </a:r>
          </a:p>
          <a:p>
            <a:endParaRPr lang="es-ES" sz="2800" dirty="0"/>
          </a:p>
          <a:p>
            <a:r>
              <a:rPr lang="es-ES" sz="2800" dirty="0"/>
              <a:t>Los elementos trasformativos de la Agenda 2030 aún carecen de implementación suficiente</a:t>
            </a:r>
          </a:p>
          <a:p>
            <a:endParaRPr lang="es-ES" sz="2800" dirty="0"/>
          </a:p>
          <a:p>
            <a:r>
              <a:rPr lang="es-ES" sz="2800" dirty="0"/>
              <a:t>Los países no están aprovechando al máximo las posibilidades que brindan los INV y el FPAN</a:t>
            </a:r>
          </a:p>
          <a:p>
            <a:endParaRPr lang="es-ES" sz="2800" dirty="0"/>
          </a:p>
          <a:p>
            <a:endParaRPr lang="es-ES" sz="2800" dirty="0"/>
          </a:p>
          <a:p>
            <a:endParaRPr lang="es-ES" sz="2800" dirty="0"/>
          </a:p>
          <a:p>
            <a:endParaRPr lang="es-ES" sz="2800" dirty="0"/>
          </a:p>
        </p:txBody>
      </p:sp>
    </p:spTree>
    <p:extLst>
      <p:ext uri="{BB962C8B-B14F-4D97-AF65-F5344CB8AC3E}">
        <p14:creationId xmlns:p14="http://schemas.microsoft.com/office/powerpoint/2010/main" val="1333497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656" y="233300"/>
            <a:ext cx="8640960" cy="608112"/>
          </a:xfrm>
        </p:spPr>
        <p:txBody>
          <a:bodyPr>
            <a:normAutofit/>
          </a:bodyPr>
          <a:lstStyle/>
          <a:p>
            <a:r>
              <a:rPr lang="en-US" sz="2800" dirty="0" err="1"/>
              <a:t>Principales</a:t>
            </a:r>
            <a:r>
              <a:rPr lang="en-US" sz="2800" dirty="0"/>
              <a:t> </a:t>
            </a:r>
            <a:r>
              <a:rPr lang="en-US" sz="2800" dirty="0" err="1"/>
              <a:t>hallazgos</a:t>
            </a:r>
            <a:r>
              <a:rPr lang="en-US" sz="2800" dirty="0"/>
              <a:t>: </a:t>
            </a:r>
            <a:r>
              <a:rPr lang="en-US" sz="2800" dirty="0" err="1"/>
              <a:t>gobernanza</a:t>
            </a:r>
            <a:r>
              <a:rPr lang="en-US" sz="2800" dirty="0"/>
              <a:t> e </a:t>
            </a:r>
            <a:r>
              <a:rPr lang="en-US" sz="2800" dirty="0" err="1"/>
              <a:t>institucionalidad</a:t>
            </a:r>
            <a:endParaRPr lang="en-US" sz="2800" dirty="0"/>
          </a:p>
        </p:txBody>
      </p:sp>
      <p:sp>
        <p:nvSpPr>
          <p:cNvPr id="3" name="Content Placeholder 2">
            <a:extLst>
              <a:ext uri="{FF2B5EF4-FFF2-40B4-BE49-F238E27FC236}">
                <a16:creationId xmlns:a16="http://schemas.microsoft.com/office/drawing/2014/main" id="{EF93049B-E7B2-4760-A1B9-75C642210C00}"/>
              </a:ext>
            </a:extLst>
          </p:cNvPr>
          <p:cNvSpPr>
            <a:spLocks noGrp="1"/>
          </p:cNvSpPr>
          <p:nvPr>
            <p:ph sz="quarter" idx="1"/>
          </p:nvPr>
        </p:nvSpPr>
        <p:spPr>
          <a:xfrm>
            <a:off x="1691680" y="1052736"/>
            <a:ext cx="7074368" cy="4248472"/>
          </a:xfrm>
        </p:spPr>
        <p:txBody>
          <a:bodyPr>
            <a:normAutofit fontScale="92500"/>
          </a:bodyPr>
          <a:lstStyle/>
          <a:p>
            <a:pPr marL="0" indent="0">
              <a:buNone/>
            </a:pPr>
            <a:r>
              <a:rPr lang="es-ES" dirty="0"/>
              <a:t>La incorporación de actores no gubernamentales en los esquemas de gobernanza ha mejorado significativamente</a:t>
            </a:r>
          </a:p>
          <a:p>
            <a:endParaRPr lang="es-ES" dirty="0"/>
          </a:p>
          <a:p>
            <a:pPr marL="0" indent="0">
              <a:buNone/>
            </a:pPr>
            <a:r>
              <a:rPr lang="es-ES" dirty="0"/>
              <a:t>Los mecanismos para comprometer a los </a:t>
            </a:r>
            <a:r>
              <a:rPr lang="es-ES" dirty="0" err="1"/>
              <a:t>multiples</a:t>
            </a:r>
            <a:r>
              <a:rPr lang="es-ES" dirty="0"/>
              <a:t> actores interesados son limitados</a:t>
            </a:r>
          </a:p>
          <a:p>
            <a:endParaRPr lang="es-ES" dirty="0"/>
          </a:p>
          <a:p>
            <a:pPr marL="0" indent="0">
              <a:buNone/>
            </a:pPr>
            <a:r>
              <a:rPr lang="es-ES" dirty="0"/>
              <a:t>El informe presente principios orientados a mejorar el involucramiento de actores</a:t>
            </a:r>
          </a:p>
        </p:txBody>
      </p:sp>
      <p:pic>
        <p:nvPicPr>
          <p:cNvPr id="5" name="Picture 4">
            <a:extLst>
              <a:ext uri="{FF2B5EF4-FFF2-40B4-BE49-F238E27FC236}">
                <a16:creationId xmlns:a16="http://schemas.microsoft.com/office/drawing/2014/main" id="{1F10AB64-D03B-438D-9B53-EE34CBB71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656" y="1130564"/>
            <a:ext cx="1080000" cy="1080000"/>
          </a:xfrm>
          <a:prstGeom prst="rect">
            <a:avLst/>
          </a:prstGeom>
        </p:spPr>
      </p:pic>
      <p:pic>
        <p:nvPicPr>
          <p:cNvPr id="7" name="Picture 6">
            <a:extLst>
              <a:ext uri="{FF2B5EF4-FFF2-40B4-BE49-F238E27FC236}">
                <a16:creationId xmlns:a16="http://schemas.microsoft.com/office/drawing/2014/main" id="{E90A2E02-64B4-4823-A6F6-10AD743E6B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52" y="2625828"/>
            <a:ext cx="1080000" cy="1080000"/>
          </a:xfrm>
          <a:prstGeom prst="rect">
            <a:avLst/>
          </a:prstGeom>
        </p:spPr>
      </p:pic>
      <p:pic>
        <p:nvPicPr>
          <p:cNvPr id="8" name="Picture 7">
            <a:extLst>
              <a:ext uri="{FF2B5EF4-FFF2-40B4-BE49-F238E27FC236}">
                <a16:creationId xmlns:a16="http://schemas.microsoft.com/office/drawing/2014/main" id="{F2962F39-87B5-460B-BD62-1FB445E02B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656" y="4149200"/>
            <a:ext cx="1080000" cy="1080000"/>
          </a:xfrm>
          <a:prstGeom prst="rect">
            <a:avLst/>
          </a:prstGeom>
        </p:spPr>
      </p:pic>
    </p:spTree>
    <p:extLst>
      <p:ext uri="{BB962C8B-B14F-4D97-AF65-F5344CB8AC3E}">
        <p14:creationId xmlns:p14="http://schemas.microsoft.com/office/powerpoint/2010/main" val="2912071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
            <p:extLst>
              <p:ext uri="{D42A27DB-BD31-4B8C-83A1-F6EECF244321}">
                <p14:modId xmlns:p14="http://schemas.microsoft.com/office/powerpoint/2010/main" val="4291023982"/>
              </p:ext>
            </p:extLst>
          </p:nvPr>
        </p:nvGraphicFramePr>
        <p:xfrm>
          <a:off x="1115616" y="1268760"/>
          <a:ext cx="7344816" cy="4517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96860" y="764704"/>
            <a:ext cx="8640960" cy="461665"/>
          </a:xfrm>
          <a:prstGeom prst="rect">
            <a:avLst/>
          </a:prstGeom>
          <a:noFill/>
        </p:spPr>
        <p:txBody>
          <a:bodyPr wrap="square" rtlCol="0">
            <a:spAutoFit/>
          </a:bodyPr>
          <a:lstStyle/>
          <a:p>
            <a:r>
              <a:rPr lang="es-ES" sz="2400" dirty="0"/>
              <a:t>Principios guía para principios de involucramiento de actores</a:t>
            </a:r>
          </a:p>
        </p:txBody>
      </p:sp>
      <p:sp>
        <p:nvSpPr>
          <p:cNvPr id="9" name="Title 3">
            <a:extLst>
              <a:ext uri="{FF2B5EF4-FFF2-40B4-BE49-F238E27FC236}">
                <a16:creationId xmlns:a16="http://schemas.microsoft.com/office/drawing/2014/main" id="{1391FEDD-2222-4F4F-90D9-708038C3EE6F}"/>
              </a:ext>
            </a:extLst>
          </p:cNvPr>
          <p:cNvSpPr>
            <a:spLocks noGrp="1"/>
          </p:cNvSpPr>
          <p:nvPr>
            <p:ph type="title"/>
          </p:nvPr>
        </p:nvSpPr>
        <p:spPr>
          <a:xfrm>
            <a:off x="296860" y="327085"/>
            <a:ext cx="8640960" cy="608112"/>
          </a:xfrm>
        </p:spPr>
        <p:txBody>
          <a:bodyPr>
            <a:normAutofit/>
          </a:bodyPr>
          <a:lstStyle/>
          <a:p>
            <a:r>
              <a:rPr lang="en-US" sz="2800" dirty="0" err="1"/>
              <a:t>Principales</a:t>
            </a:r>
            <a:r>
              <a:rPr lang="en-US" sz="2800" dirty="0"/>
              <a:t> </a:t>
            </a:r>
            <a:r>
              <a:rPr lang="en-US" sz="2800" dirty="0" err="1"/>
              <a:t>hallazgos</a:t>
            </a:r>
            <a:r>
              <a:rPr lang="en-US" sz="2800" dirty="0"/>
              <a:t>: </a:t>
            </a:r>
            <a:r>
              <a:rPr lang="en-US" sz="2800" dirty="0" err="1"/>
              <a:t>gobernanza</a:t>
            </a:r>
            <a:r>
              <a:rPr lang="en-US" sz="2800" dirty="0"/>
              <a:t> e </a:t>
            </a:r>
            <a:r>
              <a:rPr lang="en-US" sz="2800" dirty="0" err="1"/>
              <a:t>institucionalidad</a:t>
            </a:r>
            <a:endParaRPr lang="en-US" sz="2800" dirty="0"/>
          </a:p>
        </p:txBody>
      </p:sp>
    </p:spTree>
    <p:extLst>
      <p:ext uri="{BB962C8B-B14F-4D97-AF65-F5344CB8AC3E}">
        <p14:creationId xmlns:p14="http://schemas.microsoft.com/office/powerpoint/2010/main" val="4237631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FFC6AE-53B1-4A50-B620-60BE3211D821}"/>
              </a:ext>
            </a:extLst>
          </p:cNvPr>
          <p:cNvSpPr>
            <a:spLocks noGrp="1"/>
          </p:cNvSpPr>
          <p:nvPr>
            <p:ph sz="quarter" idx="1"/>
          </p:nvPr>
        </p:nvSpPr>
        <p:spPr>
          <a:xfrm>
            <a:off x="1619672" y="980728"/>
            <a:ext cx="7146376" cy="4608512"/>
          </a:xfrm>
        </p:spPr>
        <p:txBody>
          <a:bodyPr>
            <a:normAutofit lnSpcReduction="10000"/>
          </a:bodyPr>
          <a:lstStyle/>
          <a:p>
            <a:pPr marL="0" indent="0">
              <a:buNone/>
            </a:pPr>
            <a:r>
              <a:rPr lang="es-AR" dirty="0"/>
              <a:t>La mayoría de los países examinaron datos y/o políticas para identificar brechas y establecer líneas de base, aunque fueron menos que en 2017</a:t>
            </a:r>
            <a:endParaRPr lang="es-ES" dirty="0"/>
          </a:p>
          <a:p>
            <a:endParaRPr lang="es-ES" dirty="0"/>
          </a:p>
          <a:p>
            <a:pPr marL="0" indent="0">
              <a:buNone/>
            </a:pPr>
            <a:r>
              <a:rPr lang="es-ES" dirty="0"/>
              <a:t>Sigue haciéndose foco en los ODS y no en la Agenda 2030 y sus principios</a:t>
            </a:r>
          </a:p>
          <a:p>
            <a:endParaRPr lang="es-ES" dirty="0"/>
          </a:p>
          <a:p>
            <a:pPr marL="0" indent="0">
              <a:buNone/>
            </a:pPr>
            <a:r>
              <a:rPr lang="es-ES" dirty="0"/>
              <a:t>Elementos culturales son incorporados entre las prioridades nacionales</a:t>
            </a:r>
          </a:p>
        </p:txBody>
      </p:sp>
      <p:pic>
        <p:nvPicPr>
          <p:cNvPr id="5" name="Picture 4">
            <a:extLst>
              <a:ext uri="{FF2B5EF4-FFF2-40B4-BE49-F238E27FC236}">
                <a16:creationId xmlns:a16="http://schemas.microsoft.com/office/drawing/2014/main" id="{97906DC2-97E8-427B-B671-15139F86C9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294" y="3033056"/>
            <a:ext cx="900000" cy="900000"/>
          </a:xfrm>
          <a:prstGeom prst="rect">
            <a:avLst/>
          </a:prstGeom>
        </p:spPr>
      </p:pic>
      <p:pic>
        <p:nvPicPr>
          <p:cNvPr id="7" name="Picture 6">
            <a:extLst>
              <a:ext uri="{FF2B5EF4-FFF2-40B4-BE49-F238E27FC236}">
                <a16:creationId xmlns:a16="http://schemas.microsoft.com/office/drawing/2014/main" id="{12FEF600-F191-4691-94EB-8329020272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294" y="4437112"/>
            <a:ext cx="901048" cy="9000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526" y="1340768"/>
            <a:ext cx="872816" cy="872816"/>
          </a:xfrm>
          <a:prstGeom prst="rect">
            <a:avLst/>
          </a:prstGeom>
        </p:spPr>
      </p:pic>
      <p:sp>
        <p:nvSpPr>
          <p:cNvPr id="10" name="Title 3">
            <a:extLst>
              <a:ext uri="{FF2B5EF4-FFF2-40B4-BE49-F238E27FC236}">
                <a16:creationId xmlns:a16="http://schemas.microsoft.com/office/drawing/2014/main" id="{EBB8BDE9-24D4-4861-A282-C919B70BBD20}"/>
              </a:ext>
            </a:extLst>
          </p:cNvPr>
          <p:cNvSpPr>
            <a:spLocks noGrp="1"/>
          </p:cNvSpPr>
          <p:nvPr>
            <p:ph type="title"/>
          </p:nvPr>
        </p:nvSpPr>
        <p:spPr>
          <a:xfrm>
            <a:off x="296860" y="327085"/>
            <a:ext cx="8640960" cy="608112"/>
          </a:xfrm>
        </p:spPr>
        <p:txBody>
          <a:bodyPr>
            <a:normAutofit/>
          </a:bodyPr>
          <a:lstStyle/>
          <a:p>
            <a:r>
              <a:rPr lang="en-US" sz="2800" dirty="0" err="1"/>
              <a:t>Principales</a:t>
            </a:r>
            <a:r>
              <a:rPr lang="en-US" sz="2800" dirty="0"/>
              <a:t> </a:t>
            </a:r>
            <a:r>
              <a:rPr lang="en-US" sz="2800" dirty="0" err="1"/>
              <a:t>hallazgos</a:t>
            </a:r>
            <a:r>
              <a:rPr lang="en-US" sz="2800" dirty="0"/>
              <a:t>: </a:t>
            </a:r>
            <a:r>
              <a:rPr lang="en-US" sz="2800" dirty="0" err="1"/>
              <a:t>políticas</a:t>
            </a:r>
            <a:endParaRPr lang="en-US" sz="2800" dirty="0"/>
          </a:p>
        </p:txBody>
      </p:sp>
    </p:spTree>
    <p:extLst>
      <p:ext uri="{BB962C8B-B14F-4D97-AF65-F5344CB8AC3E}">
        <p14:creationId xmlns:p14="http://schemas.microsoft.com/office/powerpoint/2010/main" val="3619190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1734</TotalTime>
  <Words>2186</Words>
  <Application>Microsoft Office PowerPoint</Application>
  <PresentationFormat>On-screen Show (4:3)</PresentationFormat>
  <Paragraphs>148</Paragraphs>
  <Slides>18</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Georgia</vt:lpstr>
      <vt:lpstr>Helvetica</vt:lpstr>
      <vt:lpstr>Lucida Grande</vt:lpstr>
      <vt:lpstr>Tw Cen MT</vt:lpstr>
      <vt:lpstr>Wingdings</vt:lpstr>
      <vt:lpstr>Median</vt:lpstr>
      <vt:lpstr>Un estudio independiente de los informes de revisión nacional voluntaria presentados ante el Foro Político de Alto Nivel de las Naciones Unidas sobre el Desarrollo Sostenible en 2018</vt:lpstr>
      <vt:lpstr>Un estudio de buenas prácticas emergentes</vt:lpstr>
      <vt:lpstr>Encuesta: ¿Quién eres? ¿Cómo has utilizado el informe?</vt:lpstr>
      <vt:lpstr>Elementos clave</vt:lpstr>
      <vt:lpstr>¿Como te puede ayudar el informe sobre la Implementación progresiva de los ODS a nivel nacional?</vt:lpstr>
      <vt:lpstr>Principales hallazgos</vt:lpstr>
      <vt:lpstr>Principales hallazgos: gobernanza e institucionalidad</vt:lpstr>
      <vt:lpstr>Principales hallazgos: gobernanza e institucionalidad</vt:lpstr>
      <vt:lpstr>Principales hallazgos: políticas</vt:lpstr>
      <vt:lpstr>Principales hallazgos: políticas</vt:lpstr>
      <vt:lpstr>Principales hallazgos: medios de implementación</vt:lpstr>
      <vt:lpstr>Principales hallazgos: medios de implementación</vt:lpstr>
      <vt:lpstr>Principales hallazgos: medios de implementación</vt:lpstr>
      <vt:lpstr>Principales hallazgos: medios de implementación</vt:lpstr>
      <vt:lpstr>Principales hallazgos: medios de implementación</vt:lpstr>
      <vt:lpstr>Seguimiento de las directrices de las Naciones Unidas</vt:lpstr>
      <vt:lpstr>Implementación progresiva de los ODS a nivel nacional</vt:lpstr>
      <vt:lpstr>¡MUCHAS Gracias!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Savard</dc:creator>
  <cp:lastModifiedBy>Fraser Reilly-King</cp:lastModifiedBy>
  <cp:revision>176</cp:revision>
  <cp:lastPrinted>2013-02-08T17:12:59Z</cp:lastPrinted>
  <dcterms:created xsi:type="dcterms:W3CDTF">2013-02-08T16:15:35Z</dcterms:created>
  <dcterms:modified xsi:type="dcterms:W3CDTF">2019-01-29T13:12:28Z</dcterms:modified>
</cp:coreProperties>
</file>