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20"/>
  </p:notesMasterIdLst>
  <p:handoutMasterIdLst>
    <p:handoutMasterId r:id="rId21"/>
  </p:handoutMasterIdLst>
  <p:sldIdLst>
    <p:sldId id="306" r:id="rId2"/>
    <p:sldId id="339" r:id="rId3"/>
    <p:sldId id="350" r:id="rId4"/>
    <p:sldId id="342" r:id="rId5"/>
    <p:sldId id="343" r:id="rId6"/>
    <p:sldId id="344" r:id="rId7"/>
    <p:sldId id="345" r:id="rId8"/>
    <p:sldId id="351" r:id="rId9"/>
    <p:sldId id="346" r:id="rId10"/>
    <p:sldId id="355" r:id="rId11"/>
    <p:sldId id="347" r:id="rId12"/>
    <p:sldId id="352" r:id="rId13"/>
    <p:sldId id="348" r:id="rId14"/>
    <p:sldId id="353" r:id="rId15"/>
    <p:sldId id="354" r:id="rId16"/>
    <p:sldId id="349" r:id="rId17"/>
    <p:sldId id="341" r:id="rId18"/>
    <p:sldId id="338" r:id="rId19"/>
  </p:sldIdLst>
  <p:sldSz cx="9144000" cy="6858000" type="screen4x3"/>
  <p:notesSz cx="7162800" cy="9448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A830"/>
    <a:srgbClr val="008000"/>
    <a:srgbClr val="100C5B"/>
    <a:srgbClr val="139C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F56BDF-542C-4B5D-962A-3D5ABAEA9C2F}" v="16" dt="2019-01-28T19:11:56.903"/>
    <p1510:client id="{E38D46C9-2A3B-4B00-91FE-340E8DE49472}" v="4" dt="2019-01-29T13:11:39.5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73786" autoAdjust="0"/>
  </p:normalViewPr>
  <p:slideViewPr>
    <p:cSldViewPr>
      <p:cViewPr varScale="1">
        <p:scale>
          <a:sx n="47" d="100"/>
          <a:sy n="47" d="100"/>
        </p:scale>
        <p:origin x="1768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ser Reilly-King" userId="257bf221-bf48-4c07-ac6a-e6639c2ed145" providerId="ADAL" clId="{AF018D5B-0F3E-4B7A-A449-47FC74000AD7}"/>
    <pc:docChg chg="custSel modSld sldOrd">
      <pc:chgData name="Fraser Reilly-King" userId="257bf221-bf48-4c07-ac6a-e6639c2ed145" providerId="ADAL" clId="{AF018D5B-0F3E-4B7A-A449-47FC74000AD7}" dt="2019-01-24T21:20:50.884" v="164" actId="1076"/>
      <pc:docMkLst>
        <pc:docMk/>
      </pc:docMkLst>
      <pc:sldChg chg="modSp">
        <pc:chgData name="Fraser Reilly-King" userId="257bf221-bf48-4c07-ac6a-e6639c2ed145" providerId="ADAL" clId="{AF018D5B-0F3E-4B7A-A449-47FC74000AD7}" dt="2019-01-24T21:18:47.090" v="116" actId="1036"/>
        <pc:sldMkLst>
          <pc:docMk/>
          <pc:sldMk cId="3961681357" sldId="343"/>
        </pc:sldMkLst>
        <pc:spChg chg="mod">
          <ac:chgData name="Fraser Reilly-King" userId="257bf221-bf48-4c07-ac6a-e6639c2ed145" providerId="ADAL" clId="{AF018D5B-0F3E-4B7A-A449-47FC74000AD7}" dt="2019-01-24T21:18:40.445" v="113" actId="14100"/>
          <ac:spMkLst>
            <pc:docMk/>
            <pc:sldMk cId="3961681357" sldId="343"/>
            <ac:spMk id="6" creationId="{25C560E3-BA26-4B66-85C2-C38A20908D99}"/>
          </ac:spMkLst>
        </pc:spChg>
        <pc:picChg chg="mod">
          <ac:chgData name="Fraser Reilly-King" userId="257bf221-bf48-4c07-ac6a-e6639c2ed145" providerId="ADAL" clId="{AF018D5B-0F3E-4B7A-A449-47FC74000AD7}" dt="2019-01-24T21:18:47.090" v="116" actId="1036"/>
          <ac:picMkLst>
            <pc:docMk/>
            <pc:sldMk cId="3961681357" sldId="343"/>
            <ac:picMk id="5" creationId="{B6634F94-976C-47BC-9B1B-8DB05DA9FB74}"/>
          </ac:picMkLst>
        </pc:picChg>
      </pc:sldChg>
      <pc:sldChg chg="addSp modSp">
        <pc:chgData name="Fraser Reilly-King" userId="257bf221-bf48-4c07-ac6a-e6639c2ed145" providerId="ADAL" clId="{AF018D5B-0F3E-4B7A-A449-47FC74000AD7}" dt="2019-01-24T21:07:37.523" v="22" actId="1076"/>
        <pc:sldMkLst>
          <pc:docMk/>
          <pc:sldMk cId="2912071145" sldId="345"/>
        </pc:sldMkLst>
        <pc:spChg chg="mod">
          <ac:chgData name="Fraser Reilly-King" userId="257bf221-bf48-4c07-ac6a-e6639c2ed145" providerId="ADAL" clId="{AF018D5B-0F3E-4B7A-A449-47FC74000AD7}" dt="2019-01-24T21:06:36.088" v="3" actId="14100"/>
          <ac:spMkLst>
            <pc:docMk/>
            <pc:sldMk cId="2912071145" sldId="345"/>
            <ac:spMk id="3" creationId="{EF93049B-E7B2-4760-A1B9-75C642210C00}"/>
          </ac:spMkLst>
        </pc:spChg>
        <pc:picChg chg="add mod">
          <ac:chgData name="Fraser Reilly-King" userId="257bf221-bf48-4c07-ac6a-e6639c2ed145" providerId="ADAL" clId="{AF018D5B-0F3E-4B7A-A449-47FC74000AD7}" dt="2019-01-24T21:07:02.613" v="17" actId="1035"/>
          <ac:picMkLst>
            <pc:docMk/>
            <pc:sldMk cId="2912071145" sldId="345"/>
            <ac:picMk id="5" creationId="{1F10AB64-D03B-438D-9B53-EE34CBB71600}"/>
          </ac:picMkLst>
        </pc:picChg>
        <pc:picChg chg="add mod">
          <ac:chgData name="Fraser Reilly-King" userId="257bf221-bf48-4c07-ac6a-e6639c2ed145" providerId="ADAL" clId="{AF018D5B-0F3E-4B7A-A449-47FC74000AD7}" dt="2019-01-24T21:07:29.514" v="20" actId="1076"/>
          <ac:picMkLst>
            <pc:docMk/>
            <pc:sldMk cId="2912071145" sldId="345"/>
            <ac:picMk id="7" creationId="{E90A2E02-64B4-4823-A6F6-10AD743E6B6D}"/>
          </ac:picMkLst>
        </pc:picChg>
        <pc:picChg chg="add mod">
          <ac:chgData name="Fraser Reilly-King" userId="257bf221-bf48-4c07-ac6a-e6639c2ed145" providerId="ADAL" clId="{AF018D5B-0F3E-4B7A-A449-47FC74000AD7}" dt="2019-01-24T21:07:37.523" v="22" actId="1076"/>
          <ac:picMkLst>
            <pc:docMk/>
            <pc:sldMk cId="2912071145" sldId="345"/>
            <ac:picMk id="8" creationId="{F2962F39-87B5-460B-BD62-1FB445E02B01}"/>
          </ac:picMkLst>
        </pc:picChg>
      </pc:sldChg>
      <pc:sldChg chg="addSp modSp ord">
        <pc:chgData name="Fraser Reilly-King" userId="257bf221-bf48-4c07-ac6a-e6639c2ed145" providerId="ADAL" clId="{AF018D5B-0F3E-4B7A-A449-47FC74000AD7}" dt="2019-01-24T21:17:38.657" v="101"/>
        <pc:sldMkLst>
          <pc:docMk/>
          <pc:sldMk cId="361919047" sldId="346"/>
        </pc:sldMkLst>
        <pc:spChg chg="mod">
          <ac:chgData name="Fraser Reilly-King" userId="257bf221-bf48-4c07-ac6a-e6639c2ed145" providerId="ADAL" clId="{AF018D5B-0F3E-4B7A-A449-47FC74000AD7}" dt="2019-01-24T21:11:23.154" v="53" actId="27636"/>
          <ac:spMkLst>
            <pc:docMk/>
            <pc:sldMk cId="361919047" sldId="346"/>
            <ac:spMk id="3" creationId="{06FFC6AE-53B1-4A50-B620-60BE3211D821}"/>
          </ac:spMkLst>
        </pc:spChg>
        <pc:picChg chg="add mod">
          <ac:chgData name="Fraser Reilly-King" userId="257bf221-bf48-4c07-ac6a-e6639c2ed145" providerId="ADAL" clId="{AF018D5B-0F3E-4B7A-A449-47FC74000AD7}" dt="2019-01-24T21:10:13.020" v="44" actId="1036"/>
          <ac:picMkLst>
            <pc:docMk/>
            <pc:sldMk cId="361919047" sldId="346"/>
            <ac:picMk id="5" creationId="{97906DC2-97E8-427B-B671-15139F86C93B}"/>
          </ac:picMkLst>
        </pc:picChg>
        <pc:picChg chg="add mod">
          <ac:chgData name="Fraser Reilly-King" userId="257bf221-bf48-4c07-ac6a-e6639c2ed145" providerId="ADAL" clId="{AF018D5B-0F3E-4B7A-A449-47FC74000AD7}" dt="2019-01-24T21:11:49.299" v="69" actId="1035"/>
          <ac:picMkLst>
            <pc:docMk/>
            <pc:sldMk cId="361919047" sldId="346"/>
            <ac:picMk id="7" creationId="{12FEF600-F191-4691-94EB-8329020272CE}"/>
          </ac:picMkLst>
        </pc:picChg>
        <pc:picChg chg="add mod">
          <ac:chgData name="Fraser Reilly-King" userId="257bf221-bf48-4c07-ac6a-e6639c2ed145" providerId="ADAL" clId="{AF018D5B-0F3E-4B7A-A449-47FC74000AD7}" dt="2019-01-24T21:11:31.449" v="61" actId="1036"/>
          <ac:picMkLst>
            <pc:docMk/>
            <pc:sldMk cId="361919047" sldId="346"/>
            <ac:picMk id="9" creationId="{16A2A880-1968-414A-8952-3CC79B7B2CE2}"/>
          </ac:picMkLst>
        </pc:picChg>
        <pc:picChg chg="add mod">
          <ac:chgData name="Fraser Reilly-King" userId="257bf221-bf48-4c07-ac6a-e6639c2ed145" providerId="ADAL" clId="{AF018D5B-0F3E-4B7A-A449-47FC74000AD7}" dt="2019-01-24T21:11:35.607" v="68" actId="1036"/>
          <ac:picMkLst>
            <pc:docMk/>
            <pc:sldMk cId="361919047" sldId="346"/>
            <ac:picMk id="10" creationId="{9E18E6AA-03FA-40DA-A0AE-B171B5C2CFCF}"/>
          </ac:picMkLst>
        </pc:picChg>
      </pc:sldChg>
      <pc:sldChg chg="addSp modSp">
        <pc:chgData name="Fraser Reilly-King" userId="257bf221-bf48-4c07-ac6a-e6639c2ed145" providerId="ADAL" clId="{AF018D5B-0F3E-4B7A-A449-47FC74000AD7}" dt="2019-01-24T21:13:51.819" v="90" actId="1076"/>
        <pc:sldMkLst>
          <pc:docMk/>
          <pc:sldMk cId="1245018312" sldId="347"/>
        </pc:sldMkLst>
        <pc:spChg chg="mod">
          <ac:chgData name="Fraser Reilly-King" userId="257bf221-bf48-4c07-ac6a-e6639c2ed145" providerId="ADAL" clId="{AF018D5B-0F3E-4B7A-A449-47FC74000AD7}" dt="2019-01-24T21:12:52.326" v="80" actId="14100"/>
          <ac:spMkLst>
            <pc:docMk/>
            <pc:sldMk cId="1245018312" sldId="347"/>
            <ac:spMk id="3" creationId="{06FFC6AE-53B1-4A50-B620-60BE3211D821}"/>
          </ac:spMkLst>
        </pc:spChg>
        <pc:picChg chg="add mod">
          <ac:chgData name="Fraser Reilly-King" userId="257bf221-bf48-4c07-ac6a-e6639c2ed145" providerId="ADAL" clId="{AF018D5B-0F3E-4B7A-A449-47FC74000AD7}" dt="2019-01-24T21:12:57.173" v="83" actId="1036"/>
          <ac:picMkLst>
            <pc:docMk/>
            <pc:sldMk cId="1245018312" sldId="347"/>
            <ac:picMk id="5" creationId="{2D25B238-BF9A-468A-B5A6-8CB9F8E85C99}"/>
          </ac:picMkLst>
        </pc:picChg>
        <pc:picChg chg="add mod">
          <ac:chgData name="Fraser Reilly-King" userId="257bf221-bf48-4c07-ac6a-e6639c2ed145" providerId="ADAL" clId="{AF018D5B-0F3E-4B7A-A449-47FC74000AD7}" dt="2019-01-24T21:13:30.068" v="87" actId="1076"/>
          <ac:picMkLst>
            <pc:docMk/>
            <pc:sldMk cId="1245018312" sldId="347"/>
            <ac:picMk id="7" creationId="{EE522EE0-4914-4B39-B8FA-1054DC264AFF}"/>
          </ac:picMkLst>
        </pc:picChg>
        <pc:picChg chg="add mod">
          <ac:chgData name="Fraser Reilly-King" userId="257bf221-bf48-4c07-ac6a-e6639c2ed145" providerId="ADAL" clId="{AF018D5B-0F3E-4B7A-A449-47FC74000AD7}" dt="2019-01-24T21:13:51.819" v="90" actId="1076"/>
          <ac:picMkLst>
            <pc:docMk/>
            <pc:sldMk cId="1245018312" sldId="347"/>
            <ac:picMk id="9" creationId="{46E8905D-AA41-480E-875E-253ABD78032B}"/>
          </ac:picMkLst>
        </pc:picChg>
      </pc:sldChg>
      <pc:sldChg chg="addSp modSp">
        <pc:chgData name="Fraser Reilly-King" userId="257bf221-bf48-4c07-ac6a-e6639c2ed145" providerId="ADAL" clId="{AF018D5B-0F3E-4B7A-A449-47FC74000AD7}" dt="2019-01-24T21:15:11.143" v="100" actId="1076"/>
        <pc:sldMkLst>
          <pc:docMk/>
          <pc:sldMk cId="1331598327" sldId="348"/>
        </pc:sldMkLst>
        <pc:spChg chg="mod">
          <ac:chgData name="Fraser Reilly-King" userId="257bf221-bf48-4c07-ac6a-e6639c2ed145" providerId="ADAL" clId="{AF018D5B-0F3E-4B7A-A449-47FC74000AD7}" dt="2019-01-24T21:14:41.960" v="97" actId="14100"/>
          <ac:spMkLst>
            <pc:docMk/>
            <pc:sldMk cId="1331598327" sldId="348"/>
            <ac:spMk id="3" creationId="{06FFC6AE-53B1-4A50-B620-60BE3211D821}"/>
          </ac:spMkLst>
        </pc:spChg>
        <pc:picChg chg="add mod">
          <ac:chgData name="Fraser Reilly-King" userId="257bf221-bf48-4c07-ac6a-e6639c2ed145" providerId="ADAL" clId="{AF018D5B-0F3E-4B7A-A449-47FC74000AD7}" dt="2019-01-24T21:14:38.325" v="96" actId="1076"/>
          <ac:picMkLst>
            <pc:docMk/>
            <pc:sldMk cId="1331598327" sldId="348"/>
            <ac:picMk id="5" creationId="{78B04677-CA39-4C89-A151-C0043BCC88BD}"/>
          </ac:picMkLst>
        </pc:picChg>
        <pc:picChg chg="add mod">
          <ac:chgData name="Fraser Reilly-King" userId="257bf221-bf48-4c07-ac6a-e6639c2ed145" providerId="ADAL" clId="{AF018D5B-0F3E-4B7A-A449-47FC74000AD7}" dt="2019-01-24T21:15:11.143" v="100" actId="1076"/>
          <ac:picMkLst>
            <pc:docMk/>
            <pc:sldMk cId="1331598327" sldId="348"/>
            <ac:picMk id="7" creationId="{85D70FE9-E457-47A6-BD9E-A6E9678F16F5}"/>
          </ac:picMkLst>
        </pc:picChg>
      </pc:sldChg>
      <pc:sldChg chg="modSp">
        <pc:chgData name="Fraser Reilly-King" userId="257bf221-bf48-4c07-ac6a-e6639c2ed145" providerId="ADAL" clId="{AF018D5B-0F3E-4B7A-A449-47FC74000AD7}" dt="2019-01-24T21:20:50.884" v="164" actId="1076"/>
        <pc:sldMkLst>
          <pc:docMk/>
          <pc:sldMk cId="2494978281" sldId="350"/>
        </pc:sldMkLst>
        <pc:spChg chg="mod">
          <ac:chgData name="Fraser Reilly-King" userId="257bf221-bf48-4c07-ac6a-e6639c2ed145" providerId="ADAL" clId="{AF018D5B-0F3E-4B7A-A449-47FC74000AD7}" dt="2019-01-24T21:19:16.249" v="129" actId="20577"/>
          <ac:spMkLst>
            <pc:docMk/>
            <pc:sldMk cId="2494978281" sldId="350"/>
            <ac:spMk id="2" creationId="{5A113208-049A-4385-9235-480146F73B86}"/>
          </ac:spMkLst>
        </pc:spChg>
        <pc:spChg chg="mod">
          <ac:chgData name="Fraser Reilly-King" userId="257bf221-bf48-4c07-ac6a-e6639c2ed145" providerId="ADAL" clId="{AF018D5B-0F3E-4B7A-A449-47FC74000AD7}" dt="2019-01-24T21:20:28.555" v="159" actId="1037"/>
          <ac:spMkLst>
            <pc:docMk/>
            <pc:sldMk cId="2494978281" sldId="350"/>
            <ac:spMk id="4" creationId="{3B98D325-0236-4130-AF70-7A47B150090D}"/>
          </ac:spMkLst>
        </pc:spChg>
        <pc:spChg chg="mod">
          <ac:chgData name="Fraser Reilly-King" userId="257bf221-bf48-4c07-ac6a-e6639c2ed145" providerId="ADAL" clId="{AF018D5B-0F3E-4B7A-A449-47FC74000AD7}" dt="2019-01-24T21:20:41.907" v="163" actId="14100"/>
          <ac:spMkLst>
            <pc:docMk/>
            <pc:sldMk cId="2494978281" sldId="350"/>
            <ac:spMk id="11" creationId="{B5E939A6-FADB-4CD8-A7D1-1B760A211D6C}"/>
          </ac:spMkLst>
        </pc:spChg>
        <pc:picChg chg="mod">
          <ac:chgData name="Fraser Reilly-King" userId="257bf221-bf48-4c07-ac6a-e6639c2ed145" providerId="ADAL" clId="{AF018D5B-0F3E-4B7A-A449-47FC74000AD7}" dt="2019-01-24T21:20:32.347" v="160" actId="1037"/>
          <ac:picMkLst>
            <pc:docMk/>
            <pc:sldMk cId="2494978281" sldId="350"/>
            <ac:picMk id="1026" creationId="{8D9E415A-DC30-4C0C-84F1-B6193261242B}"/>
          </ac:picMkLst>
        </pc:picChg>
        <pc:picChg chg="mod">
          <ac:chgData name="Fraser Reilly-King" userId="257bf221-bf48-4c07-ac6a-e6639c2ed145" providerId="ADAL" clId="{AF018D5B-0F3E-4B7A-A449-47FC74000AD7}" dt="2019-01-24T21:20:50.884" v="164" actId="1076"/>
          <ac:picMkLst>
            <pc:docMk/>
            <pc:sldMk cId="2494978281" sldId="350"/>
            <ac:picMk id="1028" creationId="{04C8A4FD-A80A-43BA-9529-6A288F52ECA3}"/>
          </ac:picMkLst>
        </pc:picChg>
      </pc:sldChg>
      <pc:sldChg chg="modSp">
        <pc:chgData name="Fraser Reilly-King" userId="257bf221-bf48-4c07-ac6a-e6639c2ed145" providerId="ADAL" clId="{AF018D5B-0F3E-4B7A-A449-47FC74000AD7}" dt="2019-01-24T21:08:07.579" v="25" actId="1036"/>
        <pc:sldMkLst>
          <pc:docMk/>
          <pc:sldMk cId="4237631232" sldId="351"/>
        </pc:sldMkLst>
        <pc:graphicFrameChg chg="mod">
          <ac:chgData name="Fraser Reilly-King" userId="257bf221-bf48-4c07-ac6a-e6639c2ed145" providerId="ADAL" clId="{AF018D5B-0F3E-4B7A-A449-47FC74000AD7}" dt="2019-01-24T21:08:07.579" v="25" actId="1036"/>
          <ac:graphicFrameMkLst>
            <pc:docMk/>
            <pc:sldMk cId="4237631232" sldId="351"/>
            <ac:graphicFrameMk id="7" creationId="{00000000-0000-0000-0000-000000000000}"/>
          </ac:graphicFrameMkLst>
        </pc:graphicFrameChg>
      </pc:sldChg>
    </pc:docChg>
  </pc:docChgLst>
  <pc:docChgLst>
    <pc:chgData name="Fraser Reilly-King" userId="257bf221-bf48-4c07-ac6a-e6639c2ed145" providerId="ADAL" clId="{DDF56BDF-542C-4B5D-962A-3D5ABAEA9C2F}"/>
    <pc:docChg chg="modSld">
      <pc:chgData name="Fraser Reilly-King" userId="257bf221-bf48-4c07-ac6a-e6639c2ed145" providerId="ADAL" clId="{DDF56BDF-542C-4B5D-962A-3D5ABAEA9C2F}" dt="2019-01-28T19:11:56.903" v="15" actId="14100"/>
      <pc:docMkLst>
        <pc:docMk/>
      </pc:docMkLst>
      <pc:sldChg chg="modSp">
        <pc:chgData name="Fraser Reilly-King" userId="257bf221-bf48-4c07-ac6a-e6639c2ed145" providerId="ADAL" clId="{DDF56BDF-542C-4B5D-962A-3D5ABAEA9C2F}" dt="2019-01-28T19:11:56.903" v="15" actId="14100"/>
        <pc:sldMkLst>
          <pc:docMk/>
          <pc:sldMk cId="1414284892" sldId="341"/>
        </pc:sldMkLst>
        <pc:spChg chg="mod">
          <ac:chgData name="Fraser Reilly-King" userId="257bf221-bf48-4c07-ac6a-e6639c2ed145" providerId="ADAL" clId="{DDF56BDF-542C-4B5D-962A-3D5ABAEA9C2F}" dt="2019-01-28T19:11:50.510" v="13" actId="20577"/>
          <ac:spMkLst>
            <pc:docMk/>
            <pc:sldMk cId="1414284892" sldId="341"/>
            <ac:spMk id="2" creationId="{00000000-0000-0000-0000-000000000000}"/>
          </ac:spMkLst>
        </pc:spChg>
        <pc:spChg chg="mod">
          <ac:chgData name="Fraser Reilly-King" userId="257bf221-bf48-4c07-ac6a-e6639c2ed145" providerId="ADAL" clId="{DDF56BDF-542C-4B5D-962A-3D5ABAEA9C2F}" dt="2019-01-28T19:11:56.903" v="15" actId="14100"/>
          <ac:spMkLst>
            <pc:docMk/>
            <pc:sldMk cId="1414284892" sldId="341"/>
            <ac:spMk id="7" creationId="{7467F94F-9E01-428E-90B8-ED1DE30E4AEF}"/>
          </ac:spMkLst>
        </pc:spChg>
      </pc:sldChg>
    </pc:docChg>
  </pc:docChgLst>
  <pc:docChgLst>
    <pc:chgData name="Fraser Reilly-King" userId="257bf221-bf48-4c07-ac6a-e6639c2ed145" providerId="ADAL" clId="{E38D46C9-2A3B-4B00-91FE-340E8DE49472}"/>
    <pc:docChg chg="custSel modSld">
      <pc:chgData name="Fraser Reilly-King" userId="257bf221-bf48-4c07-ac6a-e6639c2ed145" providerId="ADAL" clId="{E38D46C9-2A3B-4B00-91FE-340E8DE49472}" dt="2019-01-29T13:11:39.516" v="3" actId="478"/>
      <pc:docMkLst>
        <pc:docMk/>
      </pc:docMkLst>
      <pc:sldChg chg="addSp delSp modSp">
        <pc:chgData name="Fraser Reilly-King" userId="257bf221-bf48-4c07-ac6a-e6639c2ed145" providerId="ADAL" clId="{E38D46C9-2A3B-4B00-91FE-340E8DE49472}" dt="2019-01-29T13:11:39.516" v="3" actId="478"/>
        <pc:sldMkLst>
          <pc:docMk/>
          <pc:sldMk cId="1414284892" sldId="341"/>
        </pc:sldMkLst>
        <pc:spChg chg="add del mod">
          <ac:chgData name="Fraser Reilly-King" userId="257bf221-bf48-4c07-ac6a-e6639c2ed145" providerId="ADAL" clId="{E38D46C9-2A3B-4B00-91FE-340E8DE49472}" dt="2019-01-29T13:11:39.516" v="3" actId="478"/>
          <ac:spMkLst>
            <pc:docMk/>
            <pc:sldMk cId="1414284892" sldId="341"/>
            <ac:spMk id="4" creationId="{F1B6DF94-FBE6-4A4A-A1BC-A2F7E1CE3611}"/>
          </ac:spMkLst>
        </pc:spChg>
        <pc:spChg chg="del">
          <ac:chgData name="Fraser Reilly-King" userId="257bf221-bf48-4c07-ac6a-e6639c2ed145" providerId="ADAL" clId="{E38D46C9-2A3B-4B00-91FE-340E8DE49472}" dt="2019-01-29T13:11:11.702" v="0" actId="478"/>
          <ac:spMkLst>
            <pc:docMk/>
            <pc:sldMk cId="1414284892" sldId="341"/>
            <ac:spMk id="7" creationId="{7467F94F-9E01-428E-90B8-ED1DE30E4AEF}"/>
          </ac:spMkLst>
        </pc:spChg>
        <pc:spChg chg="add">
          <ac:chgData name="Fraser Reilly-King" userId="257bf221-bf48-4c07-ac6a-e6639c2ed145" providerId="ADAL" clId="{E38D46C9-2A3B-4B00-91FE-340E8DE49472}" dt="2019-01-29T13:11:12.625" v="1"/>
          <ac:spMkLst>
            <pc:docMk/>
            <pc:sldMk cId="1414284892" sldId="341"/>
            <ac:spMk id="9" creationId="{223BF733-A94F-4BFB-9990-FB839F6B301D}"/>
          </ac:spMkLst>
        </pc:spChg>
        <pc:picChg chg="mod">
          <ac:chgData name="Fraser Reilly-King" userId="257bf221-bf48-4c07-ac6a-e6639c2ed145" providerId="ADAL" clId="{E38D46C9-2A3B-4B00-91FE-340E8DE49472}" dt="2019-01-29T13:11:15.159" v="2" actId="1037"/>
          <ac:picMkLst>
            <pc:docMk/>
            <pc:sldMk cId="1414284892" sldId="341"/>
            <ac:picMk id="8" creationId="{65E04FE2-8920-4A00-BFD9-8F5C6AFE4417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8D8BC7-2F0C-461B-AD05-06BD4510D29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C3619704-D028-45DD-8D7D-77FA86AC7473}">
      <dgm:prSet phldrT="[Text]" custT="1"/>
      <dgm:spPr>
        <a:solidFill>
          <a:srgbClr val="008000"/>
        </a:solidFill>
        <a:ln>
          <a:solidFill>
            <a:srgbClr val="008000"/>
          </a:solidFill>
        </a:ln>
      </dgm:spPr>
      <dgm:t>
        <a:bodyPr/>
        <a:lstStyle/>
        <a:p>
          <a:r>
            <a:rPr lang="en-CA" sz="2000" dirty="0"/>
            <a:t>Engagement en temps </a:t>
          </a:r>
          <a:r>
            <a:rPr lang="en-CA" sz="2000" dirty="0" err="1"/>
            <a:t>opportun</a:t>
          </a:r>
          <a:endParaRPr lang="en-CA" sz="2000" dirty="0"/>
        </a:p>
      </dgm:t>
    </dgm:pt>
    <dgm:pt modelId="{408D2EAD-6260-49BF-A48C-E577F7E0D0C8}" type="parTrans" cxnId="{28B9D052-E134-4790-9500-BA57BADC2711}">
      <dgm:prSet/>
      <dgm:spPr/>
      <dgm:t>
        <a:bodyPr/>
        <a:lstStyle/>
        <a:p>
          <a:endParaRPr lang="en-CA"/>
        </a:p>
      </dgm:t>
    </dgm:pt>
    <dgm:pt modelId="{63FB77CC-7510-492F-877A-5990E4CBD85E}" type="sibTrans" cxnId="{28B9D052-E134-4790-9500-BA57BADC2711}">
      <dgm:prSet/>
      <dgm:spPr>
        <a:solidFill>
          <a:srgbClr val="5BA830"/>
        </a:solidFill>
        <a:ln>
          <a:solidFill>
            <a:srgbClr val="5BA830"/>
          </a:solidFill>
        </a:ln>
      </dgm:spPr>
      <dgm:t>
        <a:bodyPr/>
        <a:lstStyle/>
        <a:p>
          <a:endParaRPr lang="en-CA"/>
        </a:p>
      </dgm:t>
    </dgm:pt>
    <dgm:pt modelId="{132BEFE1-2166-468C-852D-DE66F7B7B7BE}">
      <dgm:prSet phldrT="[Text]"/>
      <dgm:spPr/>
      <dgm:t>
        <a:bodyPr/>
        <a:lstStyle/>
        <a:p>
          <a:r>
            <a:rPr lang="en-US" dirty="0" err="1"/>
            <a:t>Préavis</a:t>
          </a:r>
          <a:r>
            <a:rPr lang="en-US" dirty="0"/>
            <a:t> </a:t>
          </a:r>
          <a:r>
            <a:rPr lang="en-US" dirty="0" err="1"/>
            <a:t>suffisant</a:t>
          </a:r>
          <a:r>
            <a:rPr lang="en-US" dirty="0"/>
            <a:t>, </a:t>
          </a:r>
          <a:r>
            <a:rPr lang="en-US" dirty="0" err="1"/>
            <a:t>délais</a:t>
          </a:r>
          <a:r>
            <a:rPr lang="en-US" dirty="0"/>
            <a:t> </a:t>
          </a:r>
          <a:r>
            <a:rPr lang="en-US" dirty="0" err="1"/>
            <a:t>appropriés</a:t>
          </a:r>
          <a:endParaRPr lang="en-CA" dirty="0"/>
        </a:p>
      </dgm:t>
    </dgm:pt>
    <dgm:pt modelId="{4F2779A7-C7F3-46D8-B3CF-36298F627485}" type="parTrans" cxnId="{FFB62BA4-806D-4C56-A0E6-796F75B7BB12}">
      <dgm:prSet/>
      <dgm:spPr/>
      <dgm:t>
        <a:bodyPr/>
        <a:lstStyle/>
        <a:p>
          <a:endParaRPr lang="en-CA"/>
        </a:p>
      </dgm:t>
    </dgm:pt>
    <dgm:pt modelId="{436D8890-FE94-4375-87E9-7DE8B3F42CF0}" type="sibTrans" cxnId="{FFB62BA4-806D-4C56-A0E6-796F75B7BB12}">
      <dgm:prSet/>
      <dgm:spPr/>
      <dgm:t>
        <a:bodyPr/>
        <a:lstStyle/>
        <a:p>
          <a:endParaRPr lang="en-CA"/>
        </a:p>
      </dgm:t>
    </dgm:pt>
    <dgm:pt modelId="{17036A9F-68F8-463E-BB1A-88BF25F32B43}">
      <dgm:prSet phldrT="[Text]" custT="1"/>
      <dgm:spPr>
        <a:solidFill>
          <a:srgbClr val="008000"/>
        </a:solidFill>
        <a:ln>
          <a:solidFill>
            <a:srgbClr val="008000"/>
          </a:solidFill>
        </a:ln>
      </dgm:spPr>
      <dgm:t>
        <a:bodyPr/>
        <a:lstStyle/>
        <a:p>
          <a:r>
            <a:rPr lang="en-CA" sz="2000" dirty="0" err="1"/>
            <a:t>Ouvert</a:t>
          </a:r>
          <a:endParaRPr lang="en-CA" sz="2000" dirty="0"/>
        </a:p>
      </dgm:t>
    </dgm:pt>
    <dgm:pt modelId="{A514BC2B-E0C6-4706-BB91-160488B21543}" type="parTrans" cxnId="{B380AA6D-DE25-43B1-A5FC-391760DDE592}">
      <dgm:prSet/>
      <dgm:spPr/>
      <dgm:t>
        <a:bodyPr/>
        <a:lstStyle/>
        <a:p>
          <a:endParaRPr lang="en-CA"/>
        </a:p>
      </dgm:t>
    </dgm:pt>
    <dgm:pt modelId="{5F0DF7B5-1F8F-418B-95F7-6C08B0C9DF38}" type="sibTrans" cxnId="{B380AA6D-DE25-43B1-A5FC-391760DDE592}">
      <dgm:prSet/>
      <dgm:spPr>
        <a:solidFill>
          <a:srgbClr val="5BA830"/>
        </a:solidFill>
        <a:ln>
          <a:solidFill>
            <a:srgbClr val="5BA830"/>
          </a:solidFill>
        </a:ln>
      </dgm:spPr>
      <dgm:t>
        <a:bodyPr/>
        <a:lstStyle/>
        <a:p>
          <a:endParaRPr lang="en-CA"/>
        </a:p>
      </dgm:t>
    </dgm:pt>
    <dgm:pt modelId="{BA78E083-E4A1-4089-84F0-BE478E15496A}">
      <dgm:prSet phldrT="[Text]"/>
      <dgm:spPr/>
      <dgm:t>
        <a:bodyPr/>
        <a:lstStyle/>
        <a:p>
          <a:r>
            <a:rPr lang="en-US" dirty="0" err="1"/>
            <a:t>Égalité</a:t>
          </a:r>
          <a:r>
            <a:rPr lang="en-US" dirty="0"/>
            <a:t> des chances </a:t>
          </a:r>
          <a:r>
            <a:rPr lang="en-US" dirty="0" err="1"/>
            <a:t>d'accès</a:t>
          </a:r>
          <a:r>
            <a:rPr lang="en-US" dirty="0"/>
            <a:t>, </a:t>
          </a:r>
          <a:r>
            <a:rPr lang="en-US" dirty="0" err="1"/>
            <a:t>modèles</a:t>
          </a:r>
          <a:r>
            <a:rPr lang="en-US" dirty="0"/>
            <a:t> </a:t>
          </a:r>
          <a:r>
            <a:rPr lang="en-US" dirty="0" err="1"/>
            <a:t>efficaces</a:t>
          </a:r>
          <a:endParaRPr lang="en-CA" dirty="0"/>
        </a:p>
      </dgm:t>
    </dgm:pt>
    <dgm:pt modelId="{FD5F9D26-16C9-4DC4-97E0-8F6DE0BA58F0}" type="parTrans" cxnId="{46741E3F-B730-4718-A571-8D3CFE4F5951}">
      <dgm:prSet/>
      <dgm:spPr/>
      <dgm:t>
        <a:bodyPr/>
        <a:lstStyle/>
        <a:p>
          <a:endParaRPr lang="en-CA"/>
        </a:p>
      </dgm:t>
    </dgm:pt>
    <dgm:pt modelId="{0B1A5C1E-209E-4592-82A7-CE32D4FD4AE2}" type="sibTrans" cxnId="{46741E3F-B730-4718-A571-8D3CFE4F5951}">
      <dgm:prSet/>
      <dgm:spPr/>
      <dgm:t>
        <a:bodyPr/>
        <a:lstStyle/>
        <a:p>
          <a:endParaRPr lang="en-CA"/>
        </a:p>
      </dgm:t>
    </dgm:pt>
    <dgm:pt modelId="{4B4BE6D7-94AA-40FF-8EF7-992A88D64848}">
      <dgm:prSet phldrT="[Text]" custT="1"/>
      <dgm:spPr>
        <a:solidFill>
          <a:srgbClr val="008000"/>
        </a:solidFill>
        <a:ln>
          <a:solidFill>
            <a:srgbClr val="008000"/>
          </a:solidFill>
        </a:ln>
      </dgm:spPr>
      <dgm:t>
        <a:bodyPr/>
        <a:lstStyle/>
        <a:p>
          <a:r>
            <a:rPr lang="en-CA" sz="2000" dirty="0"/>
            <a:t>Transparent </a:t>
          </a:r>
        </a:p>
      </dgm:t>
    </dgm:pt>
    <dgm:pt modelId="{EFA03ABC-3865-41E4-A69C-C3F76AF85232}" type="parTrans" cxnId="{E9470219-366D-4C5A-B743-DC6666734B5C}">
      <dgm:prSet/>
      <dgm:spPr/>
      <dgm:t>
        <a:bodyPr/>
        <a:lstStyle/>
        <a:p>
          <a:endParaRPr lang="en-CA"/>
        </a:p>
      </dgm:t>
    </dgm:pt>
    <dgm:pt modelId="{670E7B9F-6D2D-401D-9DED-47CBC154AF1B}" type="sibTrans" cxnId="{E9470219-366D-4C5A-B743-DC6666734B5C}">
      <dgm:prSet/>
      <dgm:spPr>
        <a:solidFill>
          <a:srgbClr val="5BA830"/>
        </a:solidFill>
        <a:ln>
          <a:solidFill>
            <a:srgbClr val="5BA830"/>
          </a:solidFill>
        </a:ln>
      </dgm:spPr>
      <dgm:t>
        <a:bodyPr/>
        <a:lstStyle/>
        <a:p>
          <a:endParaRPr lang="en-CA"/>
        </a:p>
      </dgm:t>
    </dgm:pt>
    <dgm:pt modelId="{297343B5-FFBE-4B19-AFDD-2594759C7593}">
      <dgm:prSet phldrT="[Text]"/>
      <dgm:spPr/>
      <dgm:t>
        <a:bodyPr/>
        <a:lstStyle/>
        <a:p>
          <a:r>
            <a:rPr lang="en-CA" dirty="0" err="1"/>
            <a:t>Processus</a:t>
          </a:r>
          <a:r>
            <a:rPr lang="en-CA" dirty="0"/>
            <a:t> et </a:t>
          </a:r>
          <a:r>
            <a:rPr lang="en-CA" dirty="0" err="1"/>
            <a:t>objectifs</a:t>
          </a:r>
          <a:r>
            <a:rPr lang="en-CA" dirty="0"/>
            <a:t> </a:t>
          </a:r>
          <a:r>
            <a:rPr lang="en-CA" dirty="0" err="1"/>
            <a:t>clairs</a:t>
          </a:r>
          <a:endParaRPr lang="en-CA" dirty="0"/>
        </a:p>
      </dgm:t>
    </dgm:pt>
    <dgm:pt modelId="{D44C19E2-E8BF-495C-94E3-05FEF194BC65}" type="parTrans" cxnId="{16AF0BAF-6D16-4D25-8527-781F6ABD1530}">
      <dgm:prSet/>
      <dgm:spPr/>
      <dgm:t>
        <a:bodyPr/>
        <a:lstStyle/>
        <a:p>
          <a:endParaRPr lang="en-CA"/>
        </a:p>
      </dgm:t>
    </dgm:pt>
    <dgm:pt modelId="{695153A6-EC5D-4C48-8262-AE1411F60800}" type="sibTrans" cxnId="{16AF0BAF-6D16-4D25-8527-781F6ABD1530}">
      <dgm:prSet/>
      <dgm:spPr/>
      <dgm:t>
        <a:bodyPr/>
        <a:lstStyle/>
        <a:p>
          <a:endParaRPr lang="en-CA"/>
        </a:p>
      </dgm:t>
    </dgm:pt>
    <dgm:pt modelId="{27C126C2-01C9-460F-BF10-1A7A2F4A4CD2}">
      <dgm:prSet phldrT="[Text]" custT="1"/>
      <dgm:spPr>
        <a:solidFill>
          <a:srgbClr val="008000"/>
        </a:solidFill>
        <a:ln>
          <a:solidFill>
            <a:srgbClr val="008000"/>
          </a:solidFill>
        </a:ln>
      </dgm:spPr>
      <dgm:t>
        <a:bodyPr/>
        <a:lstStyle/>
        <a:p>
          <a:r>
            <a:rPr lang="en-CA" sz="2000" dirty="0" err="1"/>
            <a:t>Informé</a:t>
          </a:r>
          <a:endParaRPr lang="en-CA" sz="2000" dirty="0"/>
        </a:p>
      </dgm:t>
    </dgm:pt>
    <dgm:pt modelId="{914DD315-8658-4ABA-A6F7-073FE06941F7}" type="parTrans" cxnId="{ACC5C5C4-4686-43A8-B46D-506B30280C17}">
      <dgm:prSet/>
      <dgm:spPr/>
      <dgm:t>
        <a:bodyPr/>
        <a:lstStyle/>
        <a:p>
          <a:endParaRPr lang="en-CA"/>
        </a:p>
      </dgm:t>
    </dgm:pt>
    <dgm:pt modelId="{3677D7F6-A50C-4998-B396-2DB34972F9FC}" type="sibTrans" cxnId="{ACC5C5C4-4686-43A8-B46D-506B30280C17}">
      <dgm:prSet/>
      <dgm:spPr>
        <a:solidFill>
          <a:srgbClr val="5BA830"/>
        </a:solidFill>
        <a:ln>
          <a:solidFill>
            <a:srgbClr val="5BA830"/>
          </a:solidFill>
        </a:ln>
      </dgm:spPr>
      <dgm:t>
        <a:bodyPr/>
        <a:lstStyle/>
        <a:p>
          <a:endParaRPr lang="en-CA"/>
        </a:p>
      </dgm:t>
    </dgm:pt>
    <dgm:pt modelId="{B36B786E-0C70-498E-99A1-2BF5D054681F}">
      <dgm:prSet phldrT="[Text]"/>
      <dgm:spPr/>
      <dgm:t>
        <a:bodyPr/>
        <a:lstStyle/>
        <a:p>
          <a:r>
            <a:rPr lang="en-US" dirty="0"/>
            <a:t>Documents </a:t>
          </a:r>
          <a:r>
            <a:rPr lang="en-US" dirty="0" err="1"/>
            <a:t>préparatoires</a:t>
          </a:r>
          <a:r>
            <a:rPr lang="en-US" dirty="0"/>
            <a:t> et de </a:t>
          </a:r>
          <a:r>
            <a:rPr lang="en-US" dirty="0" err="1"/>
            <a:t>suivi</a:t>
          </a:r>
          <a:r>
            <a:rPr lang="en-US" dirty="0"/>
            <a:t> </a:t>
          </a:r>
          <a:r>
            <a:rPr lang="en-US" dirty="0" err="1"/>
            <a:t>fournis</a:t>
          </a:r>
          <a:endParaRPr lang="en-CA" dirty="0"/>
        </a:p>
      </dgm:t>
    </dgm:pt>
    <dgm:pt modelId="{E4C8E2A5-BD6D-41C6-B234-0394F18B50BA}" type="parTrans" cxnId="{67C82316-5073-4F73-8F89-54F1189772EE}">
      <dgm:prSet/>
      <dgm:spPr/>
      <dgm:t>
        <a:bodyPr/>
        <a:lstStyle/>
        <a:p>
          <a:endParaRPr lang="en-CA"/>
        </a:p>
      </dgm:t>
    </dgm:pt>
    <dgm:pt modelId="{EF5F1A02-3729-4D45-A7F6-3E0EF458F015}" type="sibTrans" cxnId="{67C82316-5073-4F73-8F89-54F1189772EE}">
      <dgm:prSet/>
      <dgm:spPr/>
      <dgm:t>
        <a:bodyPr/>
        <a:lstStyle/>
        <a:p>
          <a:endParaRPr lang="en-CA"/>
        </a:p>
      </dgm:t>
    </dgm:pt>
    <dgm:pt modelId="{627FB406-F7D9-498D-B7A3-E2FA2AEFF946}">
      <dgm:prSet phldrT="[Text]" custT="1"/>
      <dgm:spPr>
        <a:solidFill>
          <a:srgbClr val="008000"/>
        </a:solidFill>
        <a:ln>
          <a:solidFill>
            <a:srgbClr val="008000"/>
          </a:solidFill>
        </a:ln>
      </dgm:spPr>
      <dgm:t>
        <a:bodyPr/>
        <a:lstStyle/>
        <a:p>
          <a:r>
            <a:rPr lang="en-CA" sz="2000" dirty="0" err="1"/>
            <a:t>Itératif</a:t>
          </a:r>
          <a:endParaRPr lang="en-CA" sz="2000" dirty="0"/>
        </a:p>
      </dgm:t>
    </dgm:pt>
    <dgm:pt modelId="{9232C3E4-3269-4192-A3E0-60D74C281C66}" type="parTrans" cxnId="{4EE7ED7E-1156-4941-A2FF-D096AD2F5B0D}">
      <dgm:prSet/>
      <dgm:spPr/>
      <dgm:t>
        <a:bodyPr/>
        <a:lstStyle/>
        <a:p>
          <a:endParaRPr lang="en-CA"/>
        </a:p>
      </dgm:t>
    </dgm:pt>
    <dgm:pt modelId="{270B6A7A-1EBF-489F-B561-0441620EE672}" type="sibTrans" cxnId="{4EE7ED7E-1156-4941-A2FF-D096AD2F5B0D}">
      <dgm:prSet/>
      <dgm:spPr>
        <a:solidFill>
          <a:srgbClr val="5BA830"/>
        </a:solidFill>
        <a:ln>
          <a:solidFill>
            <a:srgbClr val="5BA830"/>
          </a:solidFill>
        </a:ln>
      </dgm:spPr>
      <dgm:t>
        <a:bodyPr/>
        <a:lstStyle/>
        <a:p>
          <a:endParaRPr lang="en-CA"/>
        </a:p>
      </dgm:t>
    </dgm:pt>
    <dgm:pt modelId="{B71F06A7-C6C9-44EF-9D54-9EFF58530C05}">
      <dgm:prSet phldrT="[Text]"/>
      <dgm:spPr/>
      <dgm:t>
        <a:bodyPr/>
        <a:lstStyle/>
        <a:p>
          <a:r>
            <a:rPr lang="en-CA" dirty="0"/>
            <a:t>Engagement </a:t>
          </a:r>
          <a:r>
            <a:rPr lang="en-CA" dirty="0" err="1"/>
            <a:t>continu</a:t>
          </a:r>
          <a:endParaRPr lang="en-CA" dirty="0"/>
        </a:p>
      </dgm:t>
    </dgm:pt>
    <dgm:pt modelId="{9DA4083A-9706-4935-B7D1-3832EA7FB69D}" type="parTrans" cxnId="{84126CE5-D582-4576-83F6-E62DD9762102}">
      <dgm:prSet/>
      <dgm:spPr/>
      <dgm:t>
        <a:bodyPr/>
        <a:lstStyle/>
        <a:p>
          <a:endParaRPr lang="en-CA"/>
        </a:p>
      </dgm:t>
    </dgm:pt>
    <dgm:pt modelId="{80C69E5A-831E-45FC-9A9B-352DADA0D38B}" type="sibTrans" cxnId="{84126CE5-D582-4576-83F6-E62DD9762102}">
      <dgm:prSet/>
      <dgm:spPr/>
      <dgm:t>
        <a:bodyPr/>
        <a:lstStyle/>
        <a:p>
          <a:endParaRPr lang="en-CA"/>
        </a:p>
      </dgm:t>
    </dgm:pt>
    <dgm:pt modelId="{70F86A48-7BD7-4569-A3FF-CC57713C6DF1}" type="pres">
      <dgm:prSet presAssocID="{0A8D8BC7-2F0C-461B-AD05-06BD4510D291}" presName="linear" presStyleCnt="0">
        <dgm:presLayoutVars>
          <dgm:animLvl val="lvl"/>
          <dgm:resizeHandles val="exact"/>
        </dgm:presLayoutVars>
      </dgm:prSet>
      <dgm:spPr/>
    </dgm:pt>
    <dgm:pt modelId="{E7B677F2-0B51-4BA8-B395-B8B56EC13FD3}" type="pres">
      <dgm:prSet presAssocID="{C3619704-D028-45DD-8D7D-77FA86AC7473}" presName="parentText" presStyleLbl="node1" presStyleIdx="0" presStyleCnt="5" custLinFactNeighborX="-995">
        <dgm:presLayoutVars>
          <dgm:chMax val="0"/>
          <dgm:bulletEnabled val="1"/>
        </dgm:presLayoutVars>
      </dgm:prSet>
      <dgm:spPr/>
    </dgm:pt>
    <dgm:pt modelId="{BC1DD2A1-06B5-474A-AD61-65917B448007}" type="pres">
      <dgm:prSet presAssocID="{C3619704-D028-45DD-8D7D-77FA86AC7473}" presName="childText" presStyleLbl="revTx" presStyleIdx="0" presStyleCnt="5">
        <dgm:presLayoutVars>
          <dgm:bulletEnabled val="1"/>
        </dgm:presLayoutVars>
      </dgm:prSet>
      <dgm:spPr/>
    </dgm:pt>
    <dgm:pt modelId="{90EE8B46-E534-4B5D-81D5-8C4BD7A1E29C}" type="pres">
      <dgm:prSet presAssocID="{17036A9F-68F8-463E-BB1A-88BF25F32B4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E2C6D3A-8A9A-42FC-9AC6-21FB261BFD77}" type="pres">
      <dgm:prSet presAssocID="{17036A9F-68F8-463E-BB1A-88BF25F32B43}" presName="childText" presStyleLbl="revTx" presStyleIdx="1" presStyleCnt="5" custLinFactNeighborX="1356">
        <dgm:presLayoutVars>
          <dgm:bulletEnabled val="1"/>
        </dgm:presLayoutVars>
      </dgm:prSet>
      <dgm:spPr/>
    </dgm:pt>
    <dgm:pt modelId="{35E625B2-A49E-49BA-9C82-800B467578AA}" type="pres">
      <dgm:prSet presAssocID="{4B4BE6D7-94AA-40FF-8EF7-992A88D6484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1D4CCFA-C257-4A84-8D05-CD0870499F67}" type="pres">
      <dgm:prSet presAssocID="{4B4BE6D7-94AA-40FF-8EF7-992A88D64848}" presName="childText" presStyleLbl="revTx" presStyleIdx="2" presStyleCnt="5">
        <dgm:presLayoutVars>
          <dgm:bulletEnabled val="1"/>
        </dgm:presLayoutVars>
      </dgm:prSet>
      <dgm:spPr/>
    </dgm:pt>
    <dgm:pt modelId="{5E122E62-C14F-4229-8E95-9E21D086FC99}" type="pres">
      <dgm:prSet presAssocID="{27C126C2-01C9-460F-BF10-1A7A2F4A4CD2}" presName="parentText" presStyleLbl="node1" presStyleIdx="3" presStyleCnt="5" custLinFactNeighborX="-980" custLinFactNeighborY="-5001">
        <dgm:presLayoutVars>
          <dgm:chMax val="0"/>
          <dgm:bulletEnabled val="1"/>
        </dgm:presLayoutVars>
      </dgm:prSet>
      <dgm:spPr/>
    </dgm:pt>
    <dgm:pt modelId="{57F68445-8706-4C1D-A56E-328F1457CDA3}" type="pres">
      <dgm:prSet presAssocID="{27C126C2-01C9-460F-BF10-1A7A2F4A4CD2}" presName="childText" presStyleLbl="revTx" presStyleIdx="3" presStyleCnt="5">
        <dgm:presLayoutVars>
          <dgm:bulletEnabled val="1"/>
        </dgm:presLayoutVars>
      </dgm:prSet>
      <dgm:spPr/>
    </dgm:pt>
    <dgm:pt modelId="{8E63F063-5256-4E97-9915-452CE20499A1}" type="pres">
      <dgm:prSet presAssocID="{627FB406-F7D9-498D-B7A3-E2FA2AEFF946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7CED1228-5C24-4999-8138-0641367912B7}" type="pres">
      <dgm:prSet presAssocID="{627FB406-F7D9-498D-B7A3-E2FA2AEFF946}" presName="childText" presStyleLbl="revTx" presStyleIdx="4" presStyleCnt="5">
        <dgm:presLayoutVars>
          <dgm:bulletEnabled val="1"/>
        </dgm:presLayoutVars>
      </dgm:prSet>
      <dgm:spPr/>
    </dgm:pt>
  </dgm:ptLst>
  <dgm:cxnLst>
    <dgm:cxn modelId="{F98DAB0B-973A-4897-A873-B86C5F51D1CD}" type="presOf" srcId="{132BEFE1-2166-468C-852D-DE66F7B7B7BE}" destId="{BC1DD2A1-06B5-474A-AD61-65917B448007}" srcOrd="0" destOrd="0" presId="urn:microsoft.com/office/officeart/2005/8/layout/vList2"/>
    <dgm:cxn modelId="{67C82316-5073-4F73-8F89-54F1189772EE}" srcId="{27C126C2-01C9-460F-BF10-1A7A2F4A4CD2}" destId="{B36B786E-0C70-498E-99A1-2BF5D054681F}" srcOrd="0" destOrd="0" parTransId="{E4C8E2A5-BD6D-41C6-B234-0394F18B50BA}" sibTransId="{EF5F1A02-3729-4D45-A7F6-3E0EF458F015}"/>
    <dgm:cxn modelId="{E9470219-366D-4C5A-B743-DC6666734B5C}" srcId="{0A8D8BC7-2F0C-461B-AD05-06BD4510D291}" destId="{4B4BE6D7-94AA-40FF-8EF7-992A88D64848}" srcOrd="2" destOrd="0" parTransId="{EFA03ABC-3865-41E4-A69C-C3F76AF85232}" sibTransId="{670E7B9F-6D2D-401D-9DED-47CBC154AF1B}"/>
    <dgm:cxn modelId="{94427524-7B7B-4AA0-9FE1-05441ADB60A0}" type="presOf" srcId="{297343B5-FFBE-4B19-AFDD-2594759C7593}" destId="{81D4CCFA-C257-4A84-8D05-CD0870499F67}" srcOrd="0" destOrd="0" presId="urn:microsoft.com/office/officeart/2005/8/layout/vList2"/>
    <dgm:cxn modelId="{46741E3F-B730-4718-A571-8D3CFE4F5951}" srcId="{17036A9F-68F8-463E-BB1A-88BF25F32B43}" destId="{BA78E083-E4A1-4089-84F0-BE478E15496A}" srcOrd="0" destOrd="0" parTransId="{FD5F9D26-16C9-4DC4-97E0-8F6DE0BA58F0}" sibTransId="{0B1A5C1E-209E-4592-82A7-CE32D4FD4AE2}"/>
    <dgm:cxn modelId="{B380AA6D-DE25-43B1-A5FC-391760DDE592}" srcId="{0A8D8BC7-2F0C-461B-AD05-06BD4510D291}" destId="{17036A9F-68F8-463E-BB1A-88BF25F32B43}" srcOrd="1" destOrd="0" parTransId="{A514BC2B-E0C6-4706-BB91-160488B21543}" sibTransId="{5F0DF7B5-1F8F-418B-95F7-6C08B0C9DF38}"/>
    <dgm:cxn modelId="{28B9D052-E134-4790-9500-BA57BADC2711}" srcId="{0A8D8BC7-2F0C-461B-AD05-06BD4510D291}" destId="{C3619704-D028-45DD-8D7D-77FA86AC7473}" srcOrd="0" destOrd="0" parTransId="{408D2EAD-6260-49BF-A48C-E577F7E0D0C8}" sibTransId="{63FB77CC-7510-492F-877A-5990E4CBD85E}"/>
    <dgm:cxn modelId="{C3E3A27D-1BFE-4FC8-8A7E-E9392D042F14}" type="presOf" srcId="{627FB406-F7D9-498D-B7A3-E2FA2AEFF946}" destId="{8E63F063-5256-4E97-9915-452CE20499A1}" srcOrd="0" destOrd="0" presId="urn:microsoft.com/office/officeart/2005/8/layout/vList2"/>
    <dgm:cxn modelId="{4EE7ED7E-1156-4941-A2FF-D096AD2F5B0D}" srcId="{0A8D8BC7-2F0C-461B-AD05-06BD4510D291}" destId="{627FB406-F7D9-498D-B7A3-E2FA2AEFF946}" srcOrd="4" destOrd="0" parTransId="{9232C3E4-3269-4192-A3E0-60D74C281C66}" sibTransId="{270B6A7A-1EBF-489F-B561-0441620EE672}"/>
    <dgm:cxn modelId="{7E911A80-78D9-49A6-B65F-00E75D85913D}" type="presOf" srcId="{17036A9F-68F8-463E-BB1A-88BF25F32B43}" destId="{90EE8B46-E534-4B5D-81D5-8C4BD7A1E29C}" srcOrd="0" destOrd="0" presId="urn:microsoft.com/office/officeart/2005/8/layout/vList2"/>
    <dgm:cxn modelId="{66517980-AE31-48FB-AB98-56A2E394C17B}" type="presOf" srcId="{B36B786E-0C70-498E-99A1-2BF5D054681F}" destId="{57F68445-8706-4C1D-A56E-328F1457CDA3}" srcOrd="0" destOrd="0" presId="urn:microsoft.com/office/officeart/2005/8/layout/vList2"/>
    <dgm:cxn modelId="{EB416784-F1AC-4C0C-9DF0-0471E6A301CF}" type="presOf" srcId="{BA78E083-E4A1-4089-84F0-BE478E15496A}" destId="{1E2C6D3A-8A9A-42FC-9AC6-21FB261BFD77}" srcOrd="0" destOrd="0" presId="urn:microsoft.com/office/officeart/2005/8/layout/vList2"/>
    <dgm:cxn modelId="{FFB62BA4-806D-4C56-A0E6-796F75B7BB12}" srcId="{C3619704-D028-45DD-8D7D-77FA86AC7473}" destId="{132BEFE1-2166-468C-852D-DE66F7B7B7BE}" srcOrd="0" destOrd="0" parTransId="{4F2779A7-C7F3-46D8-B3CF-36298F627485}" sibTransId="{436D8890-FE94-4375-87E9-7DE8B3F42CF0}"/>
    <dgm:cxn modelId="{F9471CAC-8DA4-4FAA-B61A-3A3E464CC208}" type="presOf" srcId="{B71F06A7-C6C9-44EF-9D54-9EFF58530C05}" destId="{7CED1228-5C24-4999-8138-0641367912B7}" srcOrd="0" destOrd="0" presId="urn:microsoft.com/office/officeart/2005/8/layout/vList2"/>
    <dgm:cxn modelId="{16AF0BAF-6D16-4D25-8527-781F6ABD1530}" srcId="{4B4BE6D7-94AA-40FF-8EF7-992A88D64848}" destId="{297343B5-FFBE-4B19-AFDD-2594759C7593}" srcOrd="0" destOrd="0" parTransId="{D44C19E2-E8BF-495C-94E3-05FEF194BC65}" sibTransId="{695153A6-EC5D-4C48-8262-AE1411F60800}"/>
    <dgm:cxn modelId="{ACC5C5C4-4686-43A8-B46D-506B30280C17}" srcId="{0A8D8BC7-2F0C-461B-AD05-06BD4510D291}" destId="{27C126C2-01C9-460F-BF10-1A7A2F4A4CD2}" srcOrd="3" destOrd="0" parTransId="{914DD315-8658-4ABA-A6F7-073FE06941F7}" sibTransId="{3677D7F6-A50C-4998-B396-2DB34972F9FC}"/>
    <dgm:cxn modelId="{E921EDC4-263E-4E51-8BB8-35AE27C3D09E}" type="presOf" srcId="{27C126C2-01C9-460F-BF10-1A7A2F4A4CD2}" destId="{5E122E62-C14F-4229-8E95-9E21D086FC99}" srcOrd="0" destOrd="0" presId="urn:microsoft.com/office/officeart/2005/8/layout/vList2"/>
    <dgm:cxn modelId="{FD8EB3C5-5F28-441C-8291-0532424B2890}" type="presOf" srcId="{4B4BE6D7-94AA-40FF-8EF7-992A88D64848}" destId="{35E625B2-A49E-49BA-9C82-800B467578AA}" srcOrd="0" destOrd="0" presId="urn:microsoft.com/office/officeart/2005/8/layout/vList2"/>
    <dgm:cxn modelId="{FD5BBDE3-E26B-4776-97FC-D763BBE889E9}" type="presOf" srcId="{0A8D8BC7-2F0C-461B-AD05-06BD4510D291}" destId="{70F86A48-7BD7-4569-A3FF-CC57713C6DF1}" srcOrd="0" destOrd="0" presId="urn:microsoft.com/office/officeart/2005/8/layout/vList2"/>
    <dgm:cxn modelId="{84126CE5-D582-4576-83F6-E62DD9762102}" srcId="{627FB406-F7D9-498D-B7A3-E2FA2AEFF946}" destId="{B71F06A7-C6C9-44EF-9D54-9EFF58530C05}" srcOrd="0" destOrd="0" parTransId="{9DA4083A-9706-4935-B7D1-3832EA7FB69D}" sibTransId="{80C69E5A-831E-45FC-9A9B-352DADA0D38B}"/>
    <dgm:cxn modelId="{EB9C16F9-6B51-427D-8FAF-40C48FF21562}" type="presOf" srcId="{C3619704-D028-45DD-8D7D-77FA86AC7473}" destId="{E7B677F2-0B51-4BA8-B395-B8B56EC13FD3}" srcOrd="0" destOrd="0" presId="urn:microsoft.com/office/officeart/2005/8/layout/vList2"/>
    <dgm:cxn modelId="{15391607-59B6-4766-B4E4-EB3C99CFDB22}" type="presParOf" srcId="{70F86A48-7BD7-4569-A3FF-CC57713C6DF1}" destId="{E7B677F2-0B51-4BA8-B395-B8B56EC13FD3}" srcOrd="0" destOrd="0" presId="urn:microsoft.com/office/officeart/2005/8/layout/vList2"/>
    <dgm:cxn modelId="{568AD464-B2FD-4A4F-942D-F7FD81032842}" type="presParOf" srcId="{70F86A48-7BD7-4569-A3FF-CC57713C6DF1}" destId="{BC1DD2A1-06B5-474A-AD61-65917B448007}" srcOrd="1" destOrd="0" presId="urn:microsoft.com/office/officeart/2005/8/layout/vList2"/>
    <dgm:cxn modelId="{B332F5D2-2E11-456A-A8CC-1DE4E872F051}" type="presParOf" srcId="{70F86A48-7BD7-4569-A3FF-CC57713C6DF1}" destId="{90EE8B46-E534-4B5D-81D5-8C4BD7A1E29C}" srcOrd="2" destOrd="0" presId="urn:microsoft.com/office/officeart/2005/8/layout/vList2"/>
    <dgm:cxn modelId="{33EFCD65-6D61-4496-932B-09CD0016F594}" type="presParOf" srcId="{70F86A48-7BD7-4569-A3FF-CC57713C6DF1}" destId="{1E2C6D3A-8A9A-42FC-9AC6-21FB261BFD77}" srcOrd="3" destOrd="0" presId="urn:microsoft.com/office/officeart/2005/8/layout/vList2"/>
    <dgm:cxn modelId="{83664BC5-2714-4D24-BBD7-F0BDFA1E4D20}" type="presParOf" srcId="{70F86A48-7BD7-4569-A3FF-CC57713C6DF1}" destId="{35E625B2-A49E-49BA-9C82-800B467578AA}" srcOrd="4" destOrd="0" presId="urn:microsoft.com/office/officeart/2005/8/layout/vList2"/>
    <dgm:cxn modelId="{8341283B-7AF6-4F56-8D00-52E791AD93C9}" type="presParOf" srcId="{70F86A48-7BD7-4569-A3FF-CC57713C6DF1}" destId="{81D4CCFA-C257-4A84-8D05-CD0870499F67}" srcOrd="5" destOrd="0" presId="urn:microsoft.com/office/officeart/2005/8/layout/vList2"/>
    <dgm:cxn modelId="{622BB2C2-EBCE-413D-8391-4D1D63B174DD}" type="presParOf" srcId="{70F86A48-7BD7-4569-A3FF-CC57713C6DF1}" destId="{5E122E62-C14F-4229-8E95-9E21D086FC99}" srcOrd="6" destOrd="0" presId="urn:microsoft.com/office/officeart/2005/8/layout/vList2"/>
    <dgm:cxn modelId="{00A99033-7440-40CC-BCDB-5EA7F90E2A36}" type="presParOf" srcId="{70F86A48-7BD7-4569-A3FF-CC57713C6DF1}" destId="{57F68445-8706-4C1D-A56E-328F1457CDA3}" srcOrd="7" destOrd="0" presId="urn:microsoft.com/office/officeart/2005/8/layout/vList2"/>
    <dgm:cxn modelId="{0EC8AE78-33E2-4C59-9CDE-B9529FCF484A}" type="presParOf" srcId="{70F86A48-7BD7-4569-A3FF-CC57713C6DF1}" destId="{8E63F063-5256-4E97-9915-452CE20499A1}" srcOrd="8" destOrd="0" presId="urn:microsoft.com/office/officeart/2005/8/layout/vList2"/>
    <dgm:cxn modelId="{22F57D16-F5B0-4C04-B12C-125F19C6D1A6}" type="presParOf" srcId="{70F86A48-7BD7-4569-A3FF-CC57713C6DF1}" destId="{7CED1228-5C24-4999-8138-0641367912B7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B677F2-0B51-4BA8-B395-B8B56EC13FD3}">
      <dsp:nvSpPr>
        <dsp:cNvPr id="0" name=""/>
        <dsp:cNvSpPr/>
      </dsp:nvSpPr>
      <dsp:spPr>
        <a:xfrm>
          <a:off x="0" y="7435"/>
          <a:ext cx="7344816" cy="449280"/>
        </a:xfrm>
        <a:prstGeom prst="roundRect">
          <a:avLst/>
        </a:prstGeom>
        <a:solidFill>
          <a:srgbClr val="008000"/>
        </a:solidFill>
        <a:ln w="19050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Engagement en temps </a:t>
          </a:r>
          <a:r>
            <a:rPr lang="en-CA" sz="2000" kern="1200" dirty="0" err="1"/>
            <a:t>opportun</a:t>
          </a:r>
          <a:endParaRPr lang="en-CA" sz="2000" kern="1200" dirty="0"/>
        </a:p>
      </dsp:txBody>
      <dsp:txXfrm>
        <a:off x="21932" y="29367"/>
        <a:ext cx="7300952" cy="405416"/>
      </dsp:txXfrm>
    </dsp:sp>
    <dsp:sp modelId="{BC1DD2A1-06B5-474A-AD61-65917B448007}">
      <dsp:nvSpPr>
        <dsp:cNvPr id="0" name=""/>
        <dsp:cNvSpPr/>
      </dsp:nvSpPr>
      <dsp:spPr>
        <a:xfrm>
          <a:off x="0" y="456715"/>
          <a:ext cx="7344816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3198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 err="1"/>
            <a:t>Préavis</a:t>
          </a:r>
          <a:r>
            <a:rPr lang="en-US" sz="1900" kern="1200" dirty="0"/>
            <a:t> </a:t>
          </a:r>
          <a:r>
            <a:rPr lang="en-US" sz="1900" kern="1200" dirty="0" err="1"/>
            <a:t>suffisant</a:t>
          </a:r>
          <a:r>
            <a:rPr lang="en-US" sz="1900" kern="1200" dirty="0"/>
            <a:t>, </a:t>
          </a:r>
          <a:r>
            <a:rPr lang="en-US" sz="1900" kern="1200" dirty="0" err="1"/>
            <a:t>délais</a:t>
          </a:r>
          <a:r>
            <a:rPr lang="en-US" sz="1900" kern="1200" dirty="0"/>
            <a:t> </a:t>
          </a:r>
          <a:r>
            <a:rPr lang="en-US" sz="1900" kern="1200" dirty="0" err="1"/>
            <a:t>appropriés</a:t>
          </a:r>
          <a:endParaRPr lang="en-CA" sz="1900" kern="1200" dirty="0"/>
        </a:p>
      </dsp:txBody>
      <dsp:txXfrm>
        <a:off x="0" y="456715"/>
        <a:ext cx="7344816" cy="397440"/>
      </dsp:txXfrm>
    </dsp:sp>
    <dsp:sp modelId="{90EE8B46-E534-4B5D-81D5-8C4BD7A1E29C}">
      <dsp:nvSpPr>
        <dsp:cNvPr id="0" name=""/>
        <dsp:cNvSpPr/>
      </dsp:nvSpPr>
      <dsp:spPr>
        <a:xfrm>
          <a:off x="0" y="854155"/>
          <a:ext cx="7344816" cy="449280"/>
        </a:xfrm>
        <a:prstGeom prst="roundRect">
          <a:avLst/>
        </a:prstGeom>
        <a:solidFill>
          <a:srgbClr val="008000"/>
        </a:solidFill>
        <a:ln w="19050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 err="1"/>
            <a:t>Ouvert</a:t>
          </a:r>
          <a:endParaRPr lang="en-CA" sz="2000" kern="1200" dirty="0"/>
        </a:p>
      </dsp:txBody>
      <dsp:txXfrm>
        <a:off x="21932" y="876087"/>
        <a:ext cx="7300952" cy="405416"/>
      </dsp:txXfrm>
    </dsp:sp>
    <dsp:sp modelId="{1E2C6D3A-8A9A-42FC-9AC6-21FB261BFD77}">
      <dsp:nvSpPr>
        <dsp:cNvPr id="0" name=""/>
        <dsp:cNvSpPr/>
      </dsp:nvSpPr>
      <dsp:spPr>
        <a:xfrm>
          <a:off x="0" y="1303435"/>
          <a:ext cx="7344816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3198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 err="1"/>
            <a:t>Égalité</a:t>
          </a:r>
          <a:r>
            <a:rPr lang="en-US" sz="1900" kern="1200" dirty="0"/>
            <a:t> des chances </a:t>
          </a:r>
          <a:r>
            <a:rPr lang="en-US" sz="1900" kern="1200" dirty="0" err="1"/>
            <a:t>d'accès</a:t>
          </a:r>
          <a:r>
            <a:rPr lang="en-US" sz="1900" kern="1200" dirty="0"/>
            <a:t>, </a:t>
          </a:r>
          <a:r>
            <a:rPr lang="en-US" sz="1900" kern="1200" dirty="0" err="1"/>
            <a:t>modèles</a:t>
          </a:r>
          <a:r>
            <a:rPr lang="en-US" sz="1900" kern="1200" dirty="0"/>
            <a:t> </a:t>
          </a:r>
          <a:r>
            <a:rPr lang="en-US" sz="1900" kern="1200" dirty="0" err="1"/>
            <a:t>efficaces</a:t>
          </a:r>
          <a:endParaRPr lang="en-CA" sz="1900" kern="1200" dirty="0"/>
        </a:p>
      </dsp:txBody>
      <dsp:txXfrm>
        <a:off x="0" y="1303435"/>
        <a:ext cx="7344816" cy="397440"/>
      </dsp:txXfrm>
    </dsp:sp>
    <dsp:sp modelId="{35E625B2-A49E-49BA-9C82-800B467578AA}">
      <dsp:nvSpPr>
        <dsp:cNvPr id="0" name=""/>
        <dsp:cNvSpPr/>
      </dsp:nvSpPr>
      <dsp:spPr>
        <a:xfrm>
          <a:off x="0" y="1700875"/>
          <a:ext cx="7344816" cy="449280"/>
        </a:xfrm>
        <a:prstGeom prst="roundRect">
          <a:avLst/>
        </a:prstGeom>
        <a:solidFill>
          <a:srgbClr val="008000"/>
        </a:solidFill>
        <a:ln w="19050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Transparent </a:t>
          </a:r>
        </a:p>
      </dsp:txBody>
      <dsp:txXfrm>
        <a:off x="21932" y="1722807"/>
        <a:ext cx="7300952" cy="405416"/>
      </dsp:txXfrm>
    </dsp:sp>
    <dsp:sp modelId="{81D4CCFA-C257-4A84-8D05-CD0870499F67}">
      <dsp:nvSpPr>
        <dsp:cNvPr id="0" name=""/>
        <dsp:cNvSpPr/>
      </dsp:nvSpPr>
      <dsp:spPr>
        <a:xfrm>
          <a:off x="0" y="2150155"/>
          <a:ext cx="7344816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3198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CA" sz="1900" kern="1200" dirty="0" err="1"/>
            <a:t>Processus</a:t>
          </a:r>
          <a:r>
            <a:rPr lang="en-CA" sz="1900" kern="1200" dirty="0"/>
            <a:t> et </a:t>
          </a:r>
          <a:r>
            <a:rPr lang="en-CA" sz="1900" kern="1200" dirty="0" err="1"/>
            <a:t>objectifs</a:t>
          </a:r>
          <a:r>
            <a:rPr lang="en-CA" sz="1900" kern="1200" dirty="0"/>
            <a:t> </a:t>
          </a:r>
          <a:r>
            <a:rPr lang="en-CA" sz="1900" kern="1200" dirty="0" err="1"/>
            <a:t>clairs</a:t>
          </a:r>
          <a:endParaRPr lang="en-CA" sz="1900" kern="1200" dirty="0"/>
        </a:p>
      </dsp:txBody>
      <dsp:txXfrm>
        <a:off x="0" y="2150155"/>
        <a:ext cx="7344816" cy="397440"/>
      </dsp:txXfrm>
    </dsp:sp>
    <dsp:sp modelId="{5E122E62-C14F-4229-8E95-9E21D086FC99}">
      <dsp:nvSpPr>
        <dsp:cNvPr id="0" name=""/>
        <dsp:cNvSpPr/>
      </dsp:nvSpPr>
      <dsp:spPr>
        <a:xfrm>
          <a:off x="0" y="2527720"/>
          <a:ext cx="7344816" cy="449280"/>
        </a:xfrm>
        <a:prstGeom prst="roundRect">
          <a:avLst/>
        </a:prstGeom>
        <a:solidFill>
          <a:srgbClr val="008000"/>
        </a:solidFill>
        <a:ln w="19050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 err="1"/>
            <a:t>Informé</a:t>
          </a:r>
          <a:endParaRPr lang="en-CA" sz="2000" kern="1200" dirty="0"/>
        </a:p>
      </dsp:txBody>
      <dsp:txXfrm>
        <a:off x="21932" y="2549652"/>
        <a:ext cx="7300952" cy="405416"/>
      </dsp:txXfrm>
    </dsp:sp>
    <dsp:sp modelId="{57F68445-8706-4C1D-A56E-328F1457CDA3}">
      <dsp:nvSpPr>
        <dsp:cNvPr id="0" name=""/>
        <dsp:cNvSpPr/>
      </dsp:nvSpPr>
      <dsp:spPr>
        <a:xfrm>
          <a:off x="0" y="2996875"/>
          <a:ext cx="7344816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3198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Documents </a:t>
          </a:r>
          <a:r>
            <a:rPr lang="en-US" sz="1900" kern="1200" dirty="0" err="1"/>
            <a:t>préparatoires</a:t>
          </a:r>
          <a:r>
            <a:rPr lang="en-US" sz="1900" kern="1200" dirty="0"/>
            <a:t> et de </a:t>
          </a:r>
          <a:r>
            <a:rPr lang="en-US" sz="1900" kern="1200" dirty="0" err="1"/>
            <a:t>suivi</a:t>
          </a:r>
          <a:r>
            <a:rPr lang="en-US" sz="1900" kern="1200" dirty="0"/>
            <a:t> </a:t>
          </a:r>
          <a:r>
            <a:rPr lang="en-US" sz="1900" kern="1200" dirty="0" err="1"/>
            <a:t>fournis</a:t>
          </a:r>
          <a:endParaRPr lang="en-CA" sz="1900" kern="1200" dirty="0"/>
        </a:p>
      </dsp:txBody>
      <dsp:txXfrm>
        <a:off x="0" y="2996875"/>
        <a:ext cx="7344816" cy="397440"/>
      </dsp:txXfrm>
    </dsp:sp>
    <dsp:sp modelId="{8E63F063-5256-4E97-9915-452CE20499A1}">
      <dsp:nvSpPr>
        <dsp:cNvPr id="0" name=""/>
        <dsp:cNvSpPr/>
      </dsp:nvSpPr>
      <dsp:spPr>
        <a:xfrm>
          <a:off x="0" y="3394316"/>
          <a:ext cx="7344816" cy="449280"/>
        </a:xfrm>
        <a:prstGeom prst="roundRect">
          <a:avLst/>
        </a:prstGeom>
        <a:solidFill>
          <a:srgbClr val="008000"/>
        </a:solidFill>
        <a:ln w="19050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 err="1"/>
            <a:t>Itératif</a:t>
          </a:r>
          <a:endParaRPr lang="en-CA" sz="2000" kern="1200" dirty="0"/>
        </a:p>
      </dsp:txBody>
      <dsp:txXfrm>
        <a:off x="21932" y="3416248"/>
        <a:ext cx="7300952" cy="405416"/>
      </dsp:txXfrm>
    </dsp:sp>
    <dsp:sp modelId="{7CED1228-5C24-4999-8138-0641367912B7}">
      <dsp:nvSpPr>
        <dsp:cNvPr id="0" name=""/>
        <dsp:cNvSpPr/>
      </dsp:nvSpPr>
      <dsp:spPr>
        <a:xfrm>
          <a:off x="0" y="3843596"/>
          <a:ext cx="7344816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3198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CA" sz="1900" kern="1200" dirty="0"/>
            <a:t>Engagement </a:t>
          </a:r>
          <a:r>
            <a:rPr lang="en-CA" sz="1900" kern="1200" dirty="0" err="1"/>
            <a:t>continu</a:t>
          </a:r>
          <a:endParaRPr lang="en-CA" sz="1900" kern="1200" dirty="0"/>
        </a:p>
      </dsp:txBody>
      <dsp:txXfrm>
        <a:off x="0" y="3843596"/>
        <a:ext cx="7344816" cy="397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04529" cy="472764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56651" y="0"/>
            <a:ext cx="3104529" cy="472764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r">
              <a:defRPr sz="1200"/>
            </a:lvl1pPr>
          </a:lstStyle>
          <a:p>
            <a:fld id="{6C65D9F4-5CAE-4492-A9AC-436C27034748}" type="datetimeFigureOut">
              <a:rPr lang="en-CA" smtClean="0"/>
              <a:t>2019-01-29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974424"/>
            <a:ext cx="3104529" cy="472764"/>
          </a:xfrm>
          <a:prstGeom prst="rect">
            <a:avLst/>
          </a:prstGeom>
        </p:spPr>
        <p:txBody>
          <a:bodyPr vert="horz" lIns="93141" tIns="46570" rIns="93141" bIns="4657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56651" y="8974424"/>
            <a:ext cx="3104529" cy="472764"/>
          </a:xfrm>
          <a:prstGeom prst="rect">
            <a:avLst/>
          </a:prstGeom>
        </p:spPr>
        <p:txBody>
          <a:bodyPr vert="horz" lIns="93141" tIns="46570" rIns="93141" bIns="46570" rtlCol="0" anchor="b"/>
          <a:lstStyle>
            <a:lvl1pPr algn="r">
              <a:defRPr sz="1200"/>
            </a:lvl1pPr>
          </a:lstStyle>
          <a:p>
            <a:fld id="{8D116E9A-C77C-4712-90C8-5463A49E2C0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6749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03880" cy="472440"/>
          </a:xfrm>
          <a:prstGeom prst="rect">
            <a:avLst/>
          </a:prstGeom>
        </p:spPr>
        <p:txBody>
          <a:bodyPr vert="horz" lIns="95351" tIns="47676" rIns="95351" bIns="47676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57263" y="0"/>
            <a:ext cx="3103880" cy="472440"/>
          </a:xfrm>
          <a:prstGeom prst="rect">
            <a:avLst/>
          </a:prstGeom>
        </p:spPr>
        <p:txBody>
          <a:bodyPr vert="horz" lIns="95351" tIns="47676" rIns="95351" bIns="47676" rtlCol="0"/>
          <a:lstStyle>
            <a:lvl1pPr algn="r">
              <a:defRPr sz="1200"/>
            </a:lvl1pPr>
          </a:lstStyle>
          <a:p>
            <a:fld id="{7736C458-47F9-4DC1-9879-57A37A4B6C4A}" type="datetimeFigureOut">
              <a:rPr lang="en-CA" smtClean="0"/>
              <a:t>2019-01-29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709613"/>
            <a:ext cx="4724400" cy="354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51" tIns="47676" rIns="95351" bIns="47676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6280" y="4488180"/>
            <a:ext cx="5730240" cy="4251960"/>
          </a:xfrm>
          <a:prstGeom prst="rect">
            <a:avLst/>
          </a:prstGeom>
        </p:spPr>
        <p:txBody>
          <a:bodyPr vert="horz" lIns="95351" tIns="47676" rIns="95351" bIns="476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74720"/>
            <a:ext cx="3103880" cy="472440"/>
          </a:xfrm>
          <a:prstGeom prst="rect">
            <a:avLst/>
          </a:prstGeom>
        </p:spPr>
        <p:txBody>
          <a:bodyPr vert="horz" lIns="95351" tIns="47676" rIns="95351" bIns="47676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57263" y="8974720"/>
            <a:ext cx="3103880" cy="472440"/>
          </a:xfrm>
          <a:prstGeom prst="rect">
            <a:avLst/>
          </a:prstGeom>
        </p:spPr>
        <p:txBody>
          <a:bodyPr vert="horz" lIns="95351" tIns="47676" rIns="95351" bIns="47676" rtlCol="0" anchor="b"/>
          <a:lstStyle>
            <a:lvl1pPr algn="r">
              <a:defRPr sz="1200"/>
            </a:lvl1pPr>
          </a:lstStyle>
          <a:p>
            <a:fld id="{5C25102E-EB8C-4591-AF43-9A4409151D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5094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5102E-EB8C-4591-AF43-9A4409151DDC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36806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baseline="0" dirty="0" err="1"/>
              <a:t>Amélioration</a:t>
            </a:r>
            <a:r>
              <a:rPr lang="en-CA" b="1" baseline="0" dirty="0"/>
              <a:t> des rapports:</a:t>
            </a:r>
          </a:p>
          <a:p>
            <a:r>
              <a:rPr lang="en-CA" b="0" baseline="0" dirty="0"/>
              <a:t>En 2017, 11 des 45 pays </a:t>
            </a:r>
            <a:r>
              <a:rPr lang="en-CA" b="0" baseline="0" dirty="0" err="1"/>
              <a:t>examinés</a:t>
            </a:r>
            <a:r>
              <a:rPr lang="en-CA" b="0" baseline="0" dirty="0"/>
              <a:t> </a:t>
            </a:r>
            <a:r>
              <a:rPr lang="en-CA" b="0" baseline="0" dirty="0" err="1"/>
              <a:t>ont</a:t>
            </a:r>
            <a:r>
              <a:rPr lang="en-CA" b="0" baseline="0" dirty="0"/>
              <a:t> </a:t>
            </a:r>
            <a:r>
              <a:rPr lang="en-CA" b="0" baseline="0" dirty="0" err="1"/>
              <a:t>includs</a:t>
            </a:r>
            <a:r>
              <a:rPr lang="en-CA" b="0" baseline="0" dirty="0"/>
              <a:t> </a:t>
            </a:r>
            <a:r>
              <a:rPr lang="en-CA" b="0" baseline="0" dirty="0" err="1"/>
              <a:t>tous</a:t>
            </a:r>
            <a:r>
              <a:rPr lang="en-CA" b="0" baseline="0" dirty="0"/>
              <a:t> les ODD </a:t>
            </a:r>
            <a:r>
              <a:rPr lang="en-CA" b="0" baseline="0" dirty="0" err="1"/>
              <a:t>dans</a:t>
            </a:r>
            <a:r>
              <a:rPr lang="en-CA" b="0" baseline="0" dirty="0"/>
              <a:t> </a:t>
            </a:r>
            <a:r>
              <a:rPr lang="en-CA" b="0" baseline="0" dirty="0" err="1"/>
              <a:t>leur</a:t>
            </a:r>
            <a:r>
              <a:rPr lang="en-CA" b="0" baseline="0" dirty="0"/>
              <a:t> rapport </a:t>
            </a:r>
            <a:r>
              <a:rPr lang="en-CA" b="0" baseline="0" dirty="0" err="1"/>
              <a:t>d’ENV</a:t>
            </a:r>
            <a:r>
              <a:rPr lang="en-CA" b="0" baseline="0" dirty="0"/>
              <a:t>, </a:t>
            </a:r>
            <a:r>
              <a:rPr lang="en-CA" b="0" baseline="0" dirty="0" err="1"/>
              <a:t>alors</a:t>
            </a:r>
            <a:r>
              <a:rPr lang="en-CA" b="0" baseline="0" dirty="0"/>
              <a:t> </a:t>
            </a:r>
            <a:r>
              <a:rPr lang="en-CA" b="0" baseline="0" dirty="0" err="1"/>
              <a:t>que</a:t>
            </a:r>
            <a:r>
              <a:rPr lang="en-CA" b="0" baseline="0" dirty="0"/>
              <a:t> </a:t>
            </a:r>
            <a:r>
              <a:rPr lang="en-CA" b="0" baseline="0" dirty="0" err="1"/>
              <a:t>ce</a:t>
            </a:r>
            <a:r>
              <a:rPr lang="en-CA" b="0" baseline="0" dirty="0"/>
              <a:t> </a:t>
            </a:r>
            <a:r>
              <a:rPr lang="en-CA" b="0" baseline="0" dirty="0" err="1"/>
              <a:t>chiffre</a:t>
            </a:r>
            <a:r>
              <a:rPr lang="en-CA" b="0" baseline="0" dirty="0"/>
              <a:t> </a:t>
            </a:r>
            <a:r>
              <a:rPr lang="en-CA" b="0" baseline="0" dirty="0" err="1"/>
              <a:t>était</a:t>
            </a:r>
            <a:r>
              <a:rPr lang="en-CA" b="0" baseline="0" dirty="0"/>
              <a:t> de 28 pays en 2018. </a:t>
            </a:r>
            <a:r>
              <a:rPr lang="en-CA" b="0" baseline="0" dirty="0" err="1"/>
              <a:t>Trois</a:t>
            </a:r>
            <a:r>
              <a:rPr lang="en-CA" b="0" baseline="0" dirty="0"/>
              <a:t> (3) pays, </a:t>
            </a:r>
            <a:r>
              <a:rPr lang="en-CA" b="0" baseline="0" dirty="0" err="1"/>
              <a:t>contre</a:t>
            </a:r>
            <a:r>
              <a:rPr lang="en-CA" b="0" baseline="0" dirty="0"/>
              <a:t> </a:t>
            </a:r>
            <a:r>
              <a:rPr lang="en-CA" b="0" baseline="0" dirty="0" err="1"/>
              <a:t>huit</a:t>
            </a:r>
            <a:r>
              <a:rPr lang="en-CA" b="0" baseline="0" dirty="0"/>
              <a:t> en 2017, </a:t>
            </a:r>
            <a:r>
              <a:rPr lang="en-CA" b="0" baseline="0" dirty="0" err="1"/>
              <a:t>ont</a:t>
            </a:r>
            <a:r>
              <a:rPr lang="en-CA" b="0" baseline="0" dirty="0"/>
              <a:t> </a:t>
            </a:r>
            <a:r>
              <a:rPr lang="en-CA" b="0" baseline="0" dirty="0" err="1"/>
              <a:t>indiqué</a:t>
            </a:r>
            <a:r>
              <a:rPr lang="en-CA" b="0" baseline="0" dirty="0"/>
              <a:t> </a:t>
            </a:r>
            <a:r>
              <a:rPr lang="en-CA" b="0" baseline="0" dirty="0" err="1"/>
              <a:t>uniquement</a:t>
            </a:r>
            <a:r>
              <a:rPr lang="en-CA" b="0" baseline="0" dirty="0"/>
              <a:t> les ODD </a:t>
            </a:r>
            <a:r>
              <a:rPr lang="en-CA" b="0" baseline="0" dirty="0" err="1"/>
              <a:t>liés</a:t>
            </a:r>
            <a:r>
              <a:rPr lang="en-CA" b="0" baseline="0" dirty="0"/>
              <a:t> au </a:t>
            </a:r>
            <a:r>
              <a:rPr lang="en-CA" b="0" baseline="0" dirty="0" err="1"/>
              <a:t>thème</a:t>
            </a:r>
            <a:r>
              <a:rPr lang="en-CA" b="0" baseline="0" dirty="0"/>
              <a:t> du FPHN. </a:t>
            </a:r>
            <a:r>
              <a:rPr lang="en-CA" b="0" baseline="0" dirty="0" err="1"/>
              <a:t>Huit</a:t>
            </a:r>
            <a:r>
              <a:rPr lang="en-CA" b="0" baseline="0" dirty="0"/>
              <a:t> (8) pays </a:t>
            </a:r>
            <a:r>
              <a:rPr lang="en-CA" b="0" baseline="0" dirty="0" err="1"/>
              <a:t>ont</a:t>
            </a:r>
            <a:r>
              <a:rPr lang="en-CA" b="0" baseline="0" dirty="0"/>
              <a:t> </a:t>
            </a:r>
            <a:r>
              <a:rPr lang="en-CA" b="0" baseline="0" dirty="0" err="1"/>
              <a:t>présenté</a:t>
            </a:r>
            <a:r>
              <a:rPr lang="en-CA" b="0" baseline="0" dirty="0"/>
              <a:t> un </a:t>
            </a:r>
            <a:r>
              <a:rPr lang="en-CA" b="0" baseline="0" dirty="0" err="1"/>
              <a:t>nombre</a:t>
            </a:r>
            <a:r>
              <a:rPr lang="en-CA" b="0" baseline="0" dirty="0"/>
              <a:t> </a:t>
            </a:r>
            <a:r>
              <a:rPr lang="en-CA" b="0" baseline="0" dirty="0" err="1"/>
              <a:t>limité</a:t>
            </a:r>
            <a:r>
              <a:rPr lang="en-CA" b="0" baseline="0" dirty="0"/>
              <a:t> </a:t>
            </a:r>
            <a:r>
              <a:rPr lang="en-CA" b="0" baseline="0" dirty="0" err="1"/>
              <a:t>d’ODD</a:t>
            </a:r>
            <a:r>
              <a:rPr lang="en-CA" b="0" baseline="0" dirty="0"/>
              <a:t> </a:t>
            </a:r>
            <a:r>
              <a:rPr lang="en-CA" b="0" baseline="0" dirty="0" err="1"/>
              <a:t>sélectionnés</a:t>
            </a:r>
            <a:r>
              <a:rPr lang="en-CA" b="0" baseline="0" dirty="0"/>
              <a:t> par le pays. En 2017, 19 pays </a:t>
            </a:r>
            <a:r>
              <a:rPr lang="en-CA" b="0" baseline="0" dirty="0" err="1"/>
              <a:t>sur</a:t>
            </a:r>
            <a:r>
              <a:rPr lang="en-CA" b="0" baseline="0" dirty="0"/>
              <a:t> 45 </a:t>
            </a:r>
            <a:r>
              <a:rPr lang="en-CA" b="0" baseline="0" dirty="0" err="1"/>
              <a:t>ont</a:t>
            </a:r>
            <a:r>
              <a:rPr lang="en-CA" b="0" baseline="0" dirty="0"/>
              <a:t> </a:t>
            </a:r>
            <a:r>
              <a:rPr lang="en-CA" b="0" baseline="0" dirty="0" err="1"/>
              <a:t>adopté</a:t>
            </a:r>
            <a:r>
              <a:rPr lang="en-CA" b="0" baseline="0" dirty="0"/>
              <a:t> </a:t>
            </a:r>
            <a:r>
              <a:rPr lang="en-CA" b="0" baseline="0" dirty="0" err="1"/>
              <a:t>cette</a:t>
            </a:r>
            <a:r>
              <a:rPr lang="en-CA" b="0" baseline="0" dirty="0"/>
              <a:t> </a:t>
            </a:r>
            <a:r>
              <a:rPr lang="en-CA" b="0" baseline="0" dirty="0" err="1"/>
              <a:t>approche</a:t>
            </a:r>
            <a:r>
              <a:rPr lang="en-CA" b="0" baseline="0" dirty="0"/>
              <a:t>. Sept (7) pays, </a:t>
            </a:r>
            <a:r>
              <a:rPr lang="en-CA" b="0" baseline="0" dirty="0" err="1"/>
              <a:t>comme</a:t>
            </a:r>
            <a:r>
              <a:rPr lang="en-CA" b="0" baseline="0" dirty="0"/>
              <a:t> en 2017, </a:t>
            </a:r>
            <a:r>
              <a:rPr lang="en-CA" b="0" baseline="0" dirty="0" err="1"/>
              <a:t>n'ont</a:t>
            </a:r>
            <a:r>
              <a:rPr lang="en-CA" b="0" baseline="0" dirty="0"/>
              <a:t> pas </a:t>
            </a:r>
            <a:r>
              <a:rPr lang="en-CA" b="0" baseline="0" dirty="0" err="1"/>
              <a:t>préparé</a:t>
            </a:r>
            <a:r>
              <a:rPr lang="en-CA" b="0" baseline="0" dirty="0"/>
              <a:t> </a:t>
            </a:r>
            <a:r>
              <a:rPr lang="en-CA" b="0" baseline="0" dirty="0" err="1"/>
              <a:t>d'analyse</a:t>
            </a:r>
            <a:r>
              <a:rPr lang="en-CA" b="0" baseline="0" dirty="0"/>
              <a:t> par ODD, </a:t>
            </a:r>
            <a:r>
              <a:rPr lang="en-CA" b="0" baseline="0" dirty="0" err="1"/>
              <a:t>mais</a:t>
            </a:r>
            <a:r>
              <a:rPr lang="en-CA" b="0" baseline="0" dirty="0"/>
              <a:t> </a:t>
            </a:r>
            <a:r>
              <a:rPr lang="en-CA" b="0" baseline="0" dirty="0" err="1"/>
              <a:t>ont</a:t>
            </a:r>
            <a:r>
              <a:rPr lang="en-CA" b="0" baseline="0" dirty="0"/>
              <a:t> </a:t>
            </a:r>
            <a:r>
              <a:rPr lang="en-CA" b="0" baseline="0" dirty="0" err="1"/>
              <a:t>présenté</a:t>
            </a:r>
            <a:r>
              <a:rPr lang="en-CA" b="0" baseline="0" dirty="0"/>
              <a:t> les </a:t>
            </a:r>
            <a:r>
              <a:rPr lang="en-CA" b="0" baseline="0" dirty="0" err="1"/>
              <a:t>progrès</a:t>
            </a:r>
            <a:r>
              <a:rPr lang="en-CA" b="0" baseline="0" dirty="0"/>
              <a:t> </a:t>
            </a:r>
            <a:r>
              <a:rPr lang="en-CA" b="0" baseline="0" dirty="0" err="1"/>
              <a:t>accomplis</a:t>
            </a:r>
            <a:r>
              <a:rPr lang="en-CA" b="0" baseline="0" dirty="0"/>
              <a:t> au travers </a:t>
            </a:r>
            <a:r>
              <a:rPr lang="en-CA" b="0" baseline="0" dirty="0" err="1"/>
              <a:t>d'une</a:t>
            </a:r>
            <a:r>
              <a:rPr lang="en-CA" b="0" baseline="0" dirty="0"/>
              <a:t> discussion </a:t>
            </a:r>
            <a:r>
              <a:rPr lang="en-CA" b="0" baseline="0" dirty="0" err="1"/>
              <a:t>thématique</a:t>
            </a:r>
            <a:r>
              <a:rPr lang="en-CA" b="0" baseline="0" dirty="0"/>
              <a:t> avec </a:t>
            </a:r>
            <a:r>
              <a:rPr lang="en-CA" b="0" baseline="0" dirty="0" err="1"/>
              <a:t>référence</a:t>
            </a:r>
            <a:r>
              <a:rPr lang="en-CA" b="0" baseline="0" dirty="0"/>
              <a:t> </a:t>
            </a:r>
            <a:r>
              <a:rPr lang="en-CA" b="0" baseline="0" dirty="0" err="1"/>
              <a:t>à</a:t>
            </a:r>
            <a:r>
              <a:rPr lang="en-CA" b="0" baseline="0" dirty="0"/>
              <a:t> des </a:t>
            </a:r>
            <a:r>
              <a:rPr lang="en-CA" b="0" baseline="0" dirty="0" err="1"/>
              <a:t>objectifs</a:t>
            </a:r>
            <a:r>
              <a:rPr lang="en-CA" b="0" baseline="0" dirty="0"/>
              <a:t> </a:t>
            </a:r>
            <a:r>
              <a:rPr lang="en-CA" b="0" baseline="0" dirty="0" err="1"/>
              <a:t>individuels</a:t>
            </a:r>
            <a:r>
              <a:rPr lang="en-CA" b="0" baseline="0" dirty="0"/>
              <a:t>.</a:t>
            </a:r>
          </a:p>
          <a:p>
            <a:endParaRPr lang="en-CA" b="0" baseline="0" dirty="0"/>
          </a:p>
          <a:p>
            <a:r>
              <a:rPr lang="en-CA" b="1" baseline="0" dirty="0"/>
              <a:t>Les liens</a:t>
            </a:r>
          </a:p>
          <a:p>
            <a:r>
              <a:rPr lang="en-CA" b="0" baseline="0" dirty="0"/>
              <a:t>29 pays </a:t>
            </a:r>
            <a:r>
              <a:rPr lang="en-CA" b="0" baseline="0" dirty="0" err="1"/>
              <a:t>ont</a:t>
            </a:r>
            <a:r>
              <a:rPr lang="en-CA" b="0" baseline="0" dirty="0"/>
              <a:t> fait </a:t>
            </a:r>
            <a:r>
              <a:rPr lang="en-CA" b="0" baseline="0" dirty="0" err="1"/>
              <a:t>référence</a:t>
            </a:r>
            <a:r>
              <a:rPr lang="en-CA" b="0" baseline="0" dirty="0"/>
              <a:t> </a:t>
            </a:r>
            <a:r>
              <a:rPr lang="en-CA" b="0" baseline="0" dirty="0" err="1"/>
              <a:t>à</a:t>
            </a:r>
            <a:r>
              <a:rPr lang="en-CA" b="0" baseline="0" dirty="0"/>
              <a:t> </a:t>
            </a:r>
            <a:r>
              <a:rPr lang="en-CA" b="0" baseline="0" dirty="0" err="1"/>
              <a:t>toutes</a:t>
            </a:r>
            <a:r>
              <a:rPr lang="en-CA" b="0" baseline="0" dirty="0"/>
              <a:t> les dimensions du </a:t>
            </a:r>
            <a:r>
              <a:rPr lang="en-CA" b="0" baseline="0" dirty="0" err="1"/>
              <a:t>développement</a:t>
            </a:r>
            <a:r>
              <a:rPr lang="en-CA" b="0" baseline="0" dirty="0"/>
              <a:t> durable, les </a:t>
            </a:r>
            <a:r>
              <a:rPr lang="en-CA" b="0" baseline="0" dirty="0" err="1"/>
              <a:t>considérant</a:t>
            </a:r>
            <a:r>
              <a:rPr lang="en-CA" b="0" baseline="0" dirty="0"/>
              <a:t> de </a:t>
            </a:r>
            <a:r>
              <a:rPr lang="en-CA" b="0" baseline="0" dirty="0" err="1"/>
              <a:t>manière</a:t>
            </a:r>
            <a:r>
              <a:rPr lang="en-CA" b="0" baseline="0" dirty="0"/>
              <a:t> </a:t>
            </a:r>
            <a:r>
              <a:rPr lang="en-CA" b="0" baseline="0" dirty="0" err="1"/>
              <a:t>égale</a:t>
            </a:r>
            <a:r>
              <a:rPr lang="en-CA" b="0" baseline="0" dirty="0"/>
              <a:t>. </a:t>
            </a:r>
            <a:r>
              <a:rPr lang="en-CA" b="0" baseline="0" dirty="0" err="1"/>
              <a:t>Dans</a:t>
            </a:r>
            <a:r>
              <a:rPr lang="en-CA" b="0" baseline="0" dirty="0"/>
              <a:t> </a:t>
            </a:r>
            <a:r>
              <a:rPr lang="en-CA" b="0" baseline="0" dirty="0" err="1"/>
              <a:t>l’analyse</a:t>
            </a:r>
            <a:r>
              <a:rPr lang="en-CA" b="0" baseline="0" dirty="0"/>
              <a:t> “</a:t>
            </a:r>
            <a:r>
              <a:rPr lang="en-CA" b="0" baseline="0" dirty="0" err="1"/>
              <a:t>objectif</a:t>
            </a:r>
            <a:r>
              <a:rPr lang="en-CA" b="0" baseline="0" dirty="0"/>
              <a:t> par </a:t>
            </a:r>
            <a:r>
              <a:rPr lang="en-CA" b="0" baseline="0" dirty="0" err="1"/>
              <a:t>objectif</a:t>
            </a:r>
            <a:r>
              <a:rPr lang="en-CA" b="0" baseline="0" dirty="0"/>
              <a:t>”, 17 pays (</a:t>
            </a:r>
            <a:r>
              <a:rPr lang="en-CA" b="0" baseline="0" dirty="0" err="1"/>
              <a:t>sur</a:t>
            </a:r>
            <a:r>
              <a:rPr lang="en-CA" b="0" baseline="0" dirty="0"/>
              <a:t> 46) </a:t>
            </a:r>
            <a:r>
              <a:rPr lang="en-CA" b="0" baseline="0" dirty="0" err="1"/>
              <a:t>ont</a:t>
            </a:r>
            <a:r>
              <a:rPr lang="en-CA" b="0" baseline="0" dirty="0"/>
              <a:t> fait </a:t>
            </a:r>
            <a:r>
              <a:rPr lang="en-CA" b="0" baseline="0" dirty="0" err="1"/>
              <a:t>référence</a:t>
            </a:r>
            <a:r>
              <a:rPr lang="en-CA" b="0" baseline="0" dirty="0"/>
              <a:t> aux liens </a:t>
            </a:r>
            <a:r>
              <a:rPr lang="en-CA" b="0" baseline="0" dirty="0" err="1"/>
              <a:t>sociaux</a:t>
            </a:r>
            <a:r>
              <a:rPr lang="en-CA" b="0" baseline="0" dirty="0"/>
              <a:t>, </a:t>
            </a:r>
            <a:r>
              <a:rPr lang="en-CA" b="0" baseline="0" dirty="0" err="1"/>
              <a:t>économiques</a:t>
            </a:r>
            <a:r>
              <a:rPr lang="en-CA" b="0" baseline="0" dirty="0"/>
              <a:t> et </a:t>
            </a:r>
            <a:r>
              <a:rPr lang="en-CA" b="0" baseline="0" dirty="0" err="1"/>
              <a:t>environnementaux</a:t>
            </a:r>
            <a:r>
              <a:rPr lang="en-CA" b="0" baseline="0" dirty="0"/>
              <a:t> entre les ODD. </a:t>
            </a:r>
            <a:r>
              <a:rPr lang="en-CA" b="0" baseline="0" dirty="0" err="1"/>
              <a:t>Cependant</a:t>
            </a:r>
            <a:r>
              <a:rPr lang="en-CA" b="0" baseline="0" dirty="0"/>
              <a:t>, plus de la </a:t>
            </a:r>
            <a:r>
              <a:rPr lang="en-CA" b="0" baseline="0" dirty="0" err="1"/>
              <a:t>moitié</a:t>
            </a:r>
            <a:r>
              <a:rPr lang="en-CA" b="0" baseline="0" dirty="0"/>
              <a:t> des pays (25) </a:t>
            </a:r>
            <a:r>
              <a:rPr lang="en-CA" b="0" baseline="0" dirty="0" err="1"/>
              <a:t>ont</a:t>
            </a:r>
            <a:r>
              <a:rPr lang="en-CA" b="0" baseline="0" dirty="0"/>
              <a:t> fait </a:t>
            </a:r>
            <a:r>
              <a:rPr lang="en-CA" b="0" baseline="0" dirty="0" err="1"/>
              <a:t>une</a:t>
            </a:r>
            <a:r>
              <a:rPr lang="en-CA" b="0" baseline="0" dirty="0"/>
              <a:t> </a:t>
            </a:r>
            <a:r>
              <a:rPr lang="en-CA" b="0" baseline="0" dirty="0" err="1"/>
              <a:t>référence</a:t>
            </a:r>
            <a:r>
              <a:rPr lang="en-CA" b="0" baseline="0" dirty="0"/>
              <a:t> </a:t>
            </a:r>
            <a:r>
              <a:rPr lang="en-CA" b="0" baseline="0" dirty="0" err="1"/>
              <a:t>limitée</a:t>
            </a:r>
            <a:r>
              <a:rPr lang="en-CA" b="0" baseline="0" dirty="0"/>
              <a:t> aux liens entre les dimensions, </a:t>
            </a:r>
            <a:r>
              <a:rPr lang="en-CA" b="0" baseline="0" dirty="0" err="1"/>
              <a:t>tendant</a:t>
            </a:r>
            <a:r>
              <a:rPr lang="en-CA" b="0" baseline="0" dirty="0"/>
              <a:t> </a:t>
            </a:r>
            <a:r>
              <a:rPr lang="en-CA" b="0" baseline="0" dirty="0" err="1"/>
              <a:t>à</a:t>
            </a:r>
            <a:r>
              <a:rPr lang="en-CA" b="0" baseline="0" dirty="0"/>
              <a:t> adopter </a:t>
            </a:r>
            <a:r>
              <a:rPr lang="en-CA" b="0" baseline="0" dirty="0" err="1"/>
              <a:t>une</a:t>
            </a:r>
            <a:r>
              <a:rPr lang="en-CA" b="0" baseline="0" dirty="0"/>
              <a:t> </a:t>
            </a:r>
            <a:r>
              <a:rPr lang="en-CA" b="0" baseline="0" dirty="0" err="1"/>
              <a:t>approche</a:t>
            </a:r>
            <a:r>
              <a:rPr lang="en-CA" b="0" baseline="0" dirty="0"/>
              <a:t> en silo </a:t>
            </a:r>
            <a:r>
              <a:rPr lang="en-CA" b="0" baseline="0" dirty="0" err="1"/>
              <a:t>dans</a:t>
            </a:r>
            <a:r>
              <a:rPr lang="en-CA" b="0" baseline="0" dirty="0"/>
              <a:t> </a:t>
            </a:r>
            <a:r>
              <a:rPr lang="en-CA" b="0" baseline="0" dirty="0" err="1"/>
              <a:t>leur</a:t>
            </a:r>
            <a:r>
              <a:rPr lang="en-CA" b="0" baseline="0" dirty="0"/>
              <a:t> analyse “</a:t>
            </a:r>
            <a:r>
              <a:rPr lang="en-CA" b="0" baseline="0" dirty="0" err="1"/>
              <a:t>objectif</a:t>
            </a:r>
            <a:r>
              <a:rPr lang="en-CA" b="0" baseline="0" dirty="0"/>
              <a:t> par </a:t>
            </a:r>
            <a:r>
              <a:rPr lang="en-CA" b="0" baseline="0" dirty="0" err="1"/>
              <a:t>objectif</a:t>
            </a:r>
            <a:r>
              <a:rPr lang="en-CA" b="0" baseline="0" dirty="0"/>
              <a:t>”. </a:t>
            </a:r>
            <a:r>
              <a:rPr lang="en-CA" b="0" baseline="0" dirty="0" err="1"/>
              <a:t>Ces</a:t>
            </a:r>
            <a:r>
              <a:rPr lang="en-CA" b="0" baseline="0" dirty="0"/>
              <a:t> </a:t>
            </a:r>
            <a:r>
              <a:rPr lang="en-CA" b="0" baseline="0" dirty="0" err="1"/>
              <a:t>résultats</a:t>
            </a:r>
            <a:r>
              <a:rPr lang="en-CA" b="0" baseline="0" dirty="0"/>
              <a:t> </a:t>
            </a:r>
            <a:r>
              <a:rPr lang="en-CA" b="0" baseline="0" dirty="0" err="1"/>
              <a:t>représentent</a:t>
            </a:r>
            <a:r>
              <a:rPr lang="en-CA" b="0" baseline="0" dirty="0"/>
              <a:t> un </a:t>
            </a:r>
            <a:r>
              <a:rPr lang="en-CA" b="0" baseline="0" dirty="0" err="1"/>
              <a:t>recul</a:t>
            </a:r>
            <a:r>
              <a:rPr lang="en-CA" b="0" baseline="0" dirty="0"/>
              <a:t> par rapport </a:t>
            </a:r>
            <a:r>
              <a:rPr lang="en-CA" b="0" baseline="0" dirty="0" err="1"/>
              <a:t>à</a:t>
            </a:r>
            <a:r>
              <a:rPr lang="en-CA" b="0" baseline="0" dirty="0"/>
              <a:t> 2017. En 2017, 22 pays </a:t>
            </a:r>
            <a:r>
              <a:rPr lang="en-CA" b="0" baseline="0" dirty="0" err="1"/>
              <a:t>sur</a:t>
            </a:r>
            <a:r>
              <a:rPr lang="en-CA" b="0" baseline="0" dirty="0"/>
              <a:t> 45 </a:t>
            </a:r>
            <a:r>
              <a:rPr lang="en-CA" b="0" baseline="0" dirty="0" err="1"/>
              <a:t>ont</a:t>
            </a:r>
            <a:r>
              <a:rPr lang="en-CA" b="0" baseline="0" dirty="0"/>
              <a:t> fait des </a:t>
            </a:r>
            <a:r>
              <a:rPr lang="en-CA" b="0" baseline="0" dirty="0" err="1"/>
              <a:t>références</a:t>
            </a:r>
            <a:r>
              <a:rPr lang="en-CA" b="0" baseline="0" dirty="0"/>
              <a:t> </a:t>
            </a:r>
            <a:r>
              <a:rPr lang="en-CA" b="0" baseline="0" dirty="0" err="1"/>
              <a:t>appropriées</a:t>
            </a:r>
            <a:r>
              <a:rPr lang="en-CA" b="0" baseline="0" dirty="0"/>
              <a:t> aux liens </a:t>
            </a:r>
            <a:r>
              <a:rPr lang="en-CA" b="0" baseline="0" dirty="0" err="1"/>
              <a:t>susmentionnés</a:t>
            </a:r>
            <a:r>
              <a:rPr lang="en-CA" b="0" baseline="0" dirty="0"/>
              <a:t> </a:t>
            </a:r>
            <a:r>
              <a:rPr lang="en-CA" b="0" baseline="0" dirty="0" err="1"/>
              <a:t>alors</a:t>
            </a:r>
            <a:r>
              <a:rPr lang="en-CA" b="0" baseline="0" dirty="0"/>
              <a:t> </a:t>
            </a:r>
            <a:r>
              <a:rPr lang="en-CA" b="0" baseline="0" dirty="0" err="1"/>
              <a:t>que</a:t>
            </a:r>
            <a:r>
              <a:rPr lang="en-CA" b="0" baseline="0" dirty="0"/>
              <a:t> 19 pays </a:t>
            </a:r>
            <a:r>
              <a:rPr lang="en-CA" b="0" baseline="0" dirty="0" err="1"/>
              <a:t>seulement</a:t>
            </a:r>
            <a:r>
              <a:rPr lang="en-CA" b="0" baseline="0" dirty="0"/>
              <a:t> </a:t>
            </a:r>
            <a:r>
              <a:rPr lang="en-CA" b="0" baseline="0" dirty="0" err="1"/>
              <a:t>ont</a:t>
            </a:r>
            <a:r>
              <a:rPr lang="en-CA" b="0" baseline="0" dirty="0"/>
              <a:t> </a:t>
            </a:r>
            <a:r>
              <a:rPr lang="en-CA" b="0" baseline="0" dirty="0" err="1"/>
              <a:t>fourni</a:t>
            </a:r>
            <a:r>
              <a:rPr lang="en-CA" b="0" baseline="0" dirty="0"/>
              <a:t> des </a:t>
            </a:r>
            <a:r>
              <a:rPr lang="en-CA" b="0" baseline="0" dirty="0" err="1"/>
              <a:t>références</a:t>
            </a:r>
            <a:r>
              <a:rPr lang="en-CA" b="0" baseline="0" dirty="0"/>
              <a:t> </a:t>
            </a:r>
            <a:r>
              <a:rPr lang="en-CA" b="0" baseline="0" dirty="0" err="1"/>
              <a:t>limitées</a:t>
            </a:r>
            <a:r>
              <a:rPr lang="en-CA" b="0" baseline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5102E-EB8C-4591-AF43-9A4409151DDC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36033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Amélioration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</a:t>
            </a:r>
            <a:r>
              <a:rPr lang="en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l’information</a:t>
            </a:r>
            <a:r>
              <a:rPr lang="en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fournie</a:t>
            </a:r>
            <a:r>
              <a:rPr lang="en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dans</a:t>
            </a:r>
            <a:r>
              <a:rPr lang="en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rapports </a:t>
            </a:r>
            <a:r>
              <a:rPr lang="en-CA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d’ENV</a:t>
            </a:r>
            <a:r>
              <a:rPr lang="en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moyens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mise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œuvre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notamment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finances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publiques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internationales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le commerce, la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technologie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les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problèmes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systémiques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limitée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fait de ne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laisser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personne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côté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malgré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l'intégration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cette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composante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</a:t>
            </a:r>
            <a:r>
              <a:rPr lang="en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</a:t>
            </a:r>
            <a:r>
              <a:rPr lang="en-CA" sz="1200" dirty="0" err="1"/>
              <a:t>ignes</a:t>
            </a:r>
            <a:r>
              <a:rPr lang="en-CA" sz="1200" dirty="0"/>
              <a:t> </a:t>
            </a:r>
            <a:r>
              <a:rPr lang="en-CA" sz="1200" dirty="0" err="1"/>
              <a:t>directrices</a:t>
            </a:r>
            <a:r>
              <a:rPr lang="en-CA" sz="1200" dirty="0"/>
              <a:t> communes </a:t>
            </a:r>
            <a:r>
              <a:rPr lang="en-CA" sz="1200" dirty="0" err="1"/>
              <a:t>proposées</a:t>
            </a:r>
            <a:r>
              <a:rPr lang="en-CA" sz="1200" dirty="0"/>
              <a:t> par le </a:t>
            </a:r>
            <a:r>
              <a:rPr lang="en-CA" sz="1200" dirty="0" err="1"/>
              <a:t>Secrétaire-Général</a:t>
            </a:r>
            <a:r>
              <a:rPr lang="en-CA" sz="1200" dirty="0"/>
              <a:t> de </a:t>
            </a:r>
            <a:r>
              <a:rPr lang="en-CA" sz="1200" dirty="0" err="1"/>
              <a:t>l’ONU</a:t>
            </a:r>
            <a:r>
              <a:rPr lang="en-CA" sz="1200" dirty="0"/>
              <a:t>.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pays se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doivent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d’examiner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quelle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mesure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leurs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politiques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programmes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répondent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aux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besoins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ceux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sont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laissés</a:t>
            </a:r>
            <a:r>
              <a:rPr lang="en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CA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côté</a:t>
            </a:r>
            <a:r>
              <a:rPr lang="en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L'état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d'avancement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quant</a:t>
            </a:r>
            <a:r>
              <a:rPr lang="en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aux 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efforts de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mise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œuvre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ODD au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niveau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local,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évidence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dans</a:t>
            </a:r>
            <a:r>
              <a:rPr lang="en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rapports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d’ENV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2018,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suggère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qu'il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reste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encore beaucoup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faire pour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promouvoir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localisation.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Voir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figure 16.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25102E-EB8C-4591-AF43-9A4409151DDC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32528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25102E-EB8C-4591-AF43-9A4409151DDC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49522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Nette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amélioration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 de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l'information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fournie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dans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 les rapports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d'ENV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sur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 les contributions de la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société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civile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, des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parlementaires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, du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secteur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privé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 et du monde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universitaire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Cependant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seuls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quelques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 rapports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d'ENV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mentionnent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 les contributions des</a:t>
            </a:r>
            <a:r>
              <a:rPr lang="en-CA" baseline="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acteurs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 non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étatiques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 et des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gouvernements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locaux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endParaRPr lang="en-CA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Un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nombre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limité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 de pays se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sont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engagés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à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rendre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compte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régulièrement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 de la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mise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 en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œuvr</a:t>
            </a:r>
            <a:r>
              <a:rPr lang="en-CA" baseline="0" dirty="0" err="1">
                <a:latin typeface="Helvetica" panose="020B0604020202020204" pitchFamily="34" charset="0"/>
                <a:cs typeface="Helvetica" panose="020B0604020202020204" pitchFamily="34" charset="0"/>
              </a:rPr>
              <a:t>e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Dans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leur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 rapport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d’ENV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certains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 pays,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dont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deux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 qui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ont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 déjà</a:t>
            </a:r>
            <a:r>
              <a:rPr lang="en-CA" baseline="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CA" baseline="0" dirty="0" err="1">
                <a:latin typeface="Helvetica" panose="020B0604020202020204" pitchFamily="34" charset="0"/>
                <a:cs typeface="Helvetica" panose="020B0604020202020204" pitchFamily="34" charset="0"/>
              </a:rPr>
              <a:t>soumis</a:t>
            </a:r>
            <a:r>
              <a:rPr lang="en-CA" baseline="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CA" baseline="0" dirty="0" err="1">
                <a:latin typeface="Helvetica" panose="020B0604020202020204" pitchFamily="34" charset="0"/>
                <a:cs typeface="Helvetica" panose="020B0604020202020204" pitchFamily="34" charset="0"/>
              </a:rPr>
              <a:t>leur</a:t>
            </a:r>
            <a:r>
              <a:rPr lang="en-CA" baseline="0" dirty="0">
                <a:latin typeface="Helvetica" panose="020B0604020202020204" pitchFamily="34" charset="0"/>
                <a:cs typeface="Helvetica" panose="020B0604020202020204" pitchFamily="34" charset="0"/>
              </a:rPr>
              <a:t> rapport </a:t>
            </a:r>
            <a:r>
              <a:rPr lang="en-CA" baseline="0" dirty="0" err="1">
                <a:latin typeface="Helvetica" panose="020B0604020202020204" pitchFamily="34" charset="0"/>
                <a:cs typeface="Helvetica" panose="020B0604020202020204" pitchFamily="34" charset="0"/>
              </a:rPr>
              <a:t>d’ENV</a:t>
            </a:r>
            <a:r>
              <a:rPr lang="en-CA" baseline="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CA" baseline="0" dirty="0" err="1">
                <a:latin typeface="Helvetica" panose="020B0604020202020204" pitchFamily="34" charset="0"/>
                <a:cs typeface="Helvetica" panose="020B0604020202020204" pitchFamily="34" charset="0"/>
              </a:rPr>
              <a:t>dans</a:t>
            </a:r>
            <a:r>
              <a:rPr lang="en-CA" baseline="0" dirty="0">
                <a:latin typeface="Helvetica" panose="020B0604020202020204" pitchFamily="34" charset="0"/>
                <a:cs typeface="Helvetica" panose="020B0604020202020204" pitchFamily="34" charset="0"/>
              </a:rPr>
              <a:t> le passé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ont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signalé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 des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progrès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 par rapport aux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cibles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 des ODD.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25102E-EB8C-4591-AF43-9A4409151DDC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08127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CA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25102E-EB8C-4591-AF43-9A4409151DDC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06741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CA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25102E-EB8C-4591-AF43-9A4409151DDC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74862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Comme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2017, de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nombreux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rapports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d’ENV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sont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pas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structurés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conformément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aux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</a:t>
            </a:r>
            <a:r>
              <a:rPr lang="en-CA" sz="1200" dirty="0" err="1"/>
              <a:t>ignes</a:t>
            </a:r>
            <a:r>
              <a:rPr lang="en-CA" sz="1200" dirty="0"/>
              <a:t> </a:t>
            </a:r>
            <a:r>
              <a:rPr lang="en-CA" sz="1200" dirty="0" err="1"/>
              <a:t>directrices</a:t>
            </a:r>
            <a:r>
              <a:rPr lang="en-CA" sz="1200" dirty="0"/>
              <a:t> communes </a:t>
            </a:r>
            <a:r>
              <a:rPr lang="en-CA" sz="1200" dirty="0" err="1"/>
              <a:t>proposées</a:t>
            </a:r>
            <a:r>
              <a:rPr lang="en-CA" sz="1200" dirty="0"/>
              <a:t> par le </a:t>
            </a:r>
            <a:r>
              <a:rPr lang="en-CA" sz="1200" dirty="0" err="1"/>
              <a:t>Secrétaire-Général</a:t>
            </a:r>
            <a:r>
              <a:rPr lang="en-CA" sz="1200" dirty="0"/>
              <a:t> de </a:t>
            </a:r>
            <a:r>
              <a:rPr lang="en-CA" sz="1200" dirty="0" err="1"/>
              <a:t>l’ONU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bien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qu'ils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prennent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compte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plupart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</a:t>
            </a:r>
            <a:r>
              <a:rPr lang="en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éléments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contenus</a:t>
            </a:r>
            <a:r>
              <a:rPr lang="en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dans</a:t>
            </a:r>
            <a:r>
              <a:rPr lang="en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ces</a:t>
            </a:r>
            <a:r>
              <a:rPr lang="en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lignes</a:t>
            </a:r>
            <a:r>
              <a:rPr lang="en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directrices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Cela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peut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compliquer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comparaison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défis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de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bonnes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pratiques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majorité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pays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incluent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plupart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éléments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</a:t>
            </a:r>
            <a:r>
              <a:rPr lang="en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lignes</a:t>
            </a:r>
            <a:r>
              <a:rPr lang="en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directrices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leurs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rapports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d’ENV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éléments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lignes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directrices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ont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été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 au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moins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70% des pays en</a:t>
            </a:r>
            <a:r>
              <a:rPr lang="en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2018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l'exception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de ne</a:t>
            </a:r>
            <a:r>
              <a:rPr lang="en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laisser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personne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côté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des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problèmes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structurels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des annexes. </a:t>
            </a:r>
          </a:p>
          <a:p>
            <a:pPr defTabSz="931134">
              <a:defRPr/>
            </a:pPr>
            <a:endParaRPr lang="en-CA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defTabSz="931134">
              <a:defRPr/>
            </a:pP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Malgré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ces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éléments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manquants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, les rapports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d’ENV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ont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 encore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tendance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à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être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très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 longs et,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dans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certains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cas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inutilement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détaillés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. La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répétition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 de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l’information</a:t>
            </a:r>
            <a:r>
              <a:rPr lang="en-CA" baseline="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a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été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identifiée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comme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 un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problème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clé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lors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 de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l'examen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 des rapports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d’ENV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 de</a:t>
            </a:r>
            <a:r>
              <a:rPr lang="en-CA" baseline="0" dirty="0">
                <a:latin typeface="Helvetica" panose="020B0604020202020204" pitchFamily="34" charset="0"/>
                <a:cs typeface="Helvetica" panose="020B0604020202020204" pitchFamily="34" charset="0"/>
              </a:rPr>
              <a:t> 2017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Cela</a:t>
            </a:r>
            <a:r>
              <a:rPr lang="en-CA" baseline="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CA" baseline="0" dirty="0" err="1">
                <a:latin typeface="Helvetica" panose="020B0604020202020204" pitchFamily="34" charset="0"/>
                <a:cs typeface="Helvetica" panose="020B0604020202020204" pitchFamily="34" charset="0"/>
              </a:rPr>
              <a:t>était</a:t>
            </a:r>
            <a:r>
              <a:rPr lang="en-CA" baseline="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CA" baseline="0" dirty="0" err="1">
                <a:latin typeface="Helvetica" panose="020B0604020202020204" pitchFamily="34" charset="0"/>
                <a:cs typeface="Helvetica" panose="020B0604020202020204" pitchFamily="34" charset="0"/>
              </a:rPr>
              <a:t>moins</a:t>
            </a:r>
            <a:r>
              <a:rPr lang="en-CA" baseline="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CA" baseline="0" dirty="0" err="1">
                <a:latin typeface="Helvetica" panose="020B0604020202020204" pitchFamily="34" charset="0"/>
                <a:cs typeface="Helvetica" panose="020B0604020202020204" pitchFamily="34" charset="0"/>
              </a:rPr>
              <a:t>problématique</a:t>
            </a:r>
            <a:r>
              <a:rPr lang="en-CA" baseline="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pour les rapports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d’ENV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 de 2018.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25102E-EB8C-4591-AF43-9A4409151DDC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645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25102E-EB8C-4591-AF43-9A4409151DDC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3814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5102E-EB8C-4591-AF43-9A4409151DDC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7079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25102E-EB8C-4591-AF43-9A4409151DDC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7487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25102E-EB8C-4591-AF43-9A4409151DDC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3170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bref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les rapports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d’ENV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2018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montrent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majorité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pays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ont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progressé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matière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d'intégration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ODD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politiques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nationales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ont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développé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mécanismes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institutionnels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pour la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mise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œuvre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ont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fait des efforts pour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établir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partenariats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/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ont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porté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attention au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suivi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l'évaluation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progrès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Ceci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cohérent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avec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l'évaluation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rapports de VNR en 2017.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Cependant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les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progrès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accomplis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 les pays pour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établir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fondements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mise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œuvre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 Programme 2030 - structures de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gouvernance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arrangements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institutionnels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politiques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moyens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mise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œuvre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varient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encore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sensiblement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d’un pays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l’autre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Très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peu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pays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s'engagent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activement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éléments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plus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transformateurs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 Programme 2030,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l'intégration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principes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 Programme 2030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politiques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les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approches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l'intégration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trois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dimensions du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développement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durable, la localisation de la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mise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œuvre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conformément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aux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besoins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locaux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la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mise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place de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mécanismes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efficaces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pour la participation des parties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prenantes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le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partenariat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Les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meilleures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pratiques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, les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défis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 et les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domaines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dans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lesquels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 les pays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aimeraient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apprendre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 des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autres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 ne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sont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 pas encore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suffisamment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mentionnés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. Les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informations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sur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 les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meilleures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pratiques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ont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augmenté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 en 2018,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mais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 des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lacunes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 subsistent en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ce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 qui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concerne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 les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enseignements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tirés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ou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 les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domaines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dans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lesquels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 les pays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aimeraient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apprendre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 des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autres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r>
              <a:rPr lang="en-CA" baseline="0" dirty="0">
                <a:latin typeface="Helvetica" panose="020B0604020202020204" pitchFamily="34" charset="0"/>
                <a:cs typeface="Helvetica" panose="020B0604020202020204" pitchFamily="34" charset="0"/>
              </a:rPr>
              <a:t> Les </a:t>
            </a:r>
            <a:r>
              <a:rPr lang="en-CA" baseline="0" dirty="0" err="1">
                <a:latin typeface="Helvetica" panose="020B0604020202020204" pitchFamily="34" charset="0"/>
                <a:cs typeface="Helvetica" panose="020B0604020202020204" pitchFamily="34" charset="0"/>
              </a:rPr>
              <a:t>d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éfis</a:t>
            </a:r>
            <a:r>
              <a:rPr lang="en-CA" baseline="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CA" baseline="0" dirty="0" err="1">
                <a:latin typeface="Helvetica" panose="020B0604020202020204" pitchFamily="34" charset="0"/>
                <a:cs typeface="Helvetica" panose="020B0604020202020204" pitchFamily="34" charset="0"/>
              </a:rPr>
              <a:t>sont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 plus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communément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signalés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. 14</a:t>
            </a:r>
            <a:r>
              <a:rPr lang="en-CA" baseline="0" dirty="0">
                <a:latin typeface="Helvetica" panose="020B0604020202020204" pitchFamily="34" charset="0"/>
                <a:cs typeface="Helvetica" panose="020B0604020202020204" pitchFamily="34" charset="0"/>
              </a:rPr>
              <a:t> pays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seulement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ont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indiqué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où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ils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aimeraient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apprendre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 des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autres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25102E-EB8C-4591-AF43-9A4409151DDC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46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 rapport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2017,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l'inclusion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formelle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d'acteurs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étatiques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dispositifs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gouvernance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s’est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nettement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améliorée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passant d'un engagement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impliquer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acteurs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étatiques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leur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inclusion effective.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Cela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marque un petit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changement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approche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plus</a:t>
            </a:r>
            <a:r>
              <a:rPr lang="en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inclusive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mise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œuvre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 Programme 2030.</a:t>
            </a:r>
          </a:p>
          <a:p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Alors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moitié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pays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examinés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(26)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ont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consulté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parties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prenantes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pour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définir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priorités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nationales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presque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pays (43)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ont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engagé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groupes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préparation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leur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VNR,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existe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encore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relativement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peu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d'exemples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processus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de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mécanismes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formels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ont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été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établis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pour</a:t>
            </a:r>
            <a:r>
              <a:rPr lang="en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permettre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engagement plus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généralisé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régulier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avec les parties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prenantes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(en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dehors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mécanismes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gouvernance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25102E-EB8C-4591-AF43-9A4409151DDC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1261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Principes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engagement en temps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opportun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préavis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suffisant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délais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appropriés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);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ouvert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égalité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chances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d'accès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utilisation de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modèles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efficaces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); transparent (communication d'un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processus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d’objectifs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clairs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accompagnée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d'un retour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d'information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aux participants);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informé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(documents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préparatoires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de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suivi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compris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manière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dont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intrants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ont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été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compte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);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itératif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mr-I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engagement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continu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CA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25102E-EB8C-4591-AF43-9A4409151DDC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20620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Bases de </a:t>
            </a:r>
            <a:r>
              <a:rPr lang="en-CA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référence</a:t>
            </a:r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plupart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pays (32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46,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soit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69,5%)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ont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indiqué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qu'ils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avaient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réalisé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sorte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d'évaluation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ODD (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certains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ODD)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qu’ils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prévoyaient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procéder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évaluation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Il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s’agit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d’une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baisse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 rapport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2017, au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cours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laquelle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l’examen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45 pays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ayant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soumis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rapport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d’ENV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montré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38 pays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avaient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soit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préparé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évaluation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(33 pays),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soit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prévu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d’en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réaliser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(5 pays). En 2016,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s'agissait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dix pays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16 (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62,5%).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L'Union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européenne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hésite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depuis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longtemps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réaliser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analyse des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écarts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récemment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exprimé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son intention de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mettre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 point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«analyse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distance»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afin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déterminer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quelle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mesure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réalité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politique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éloignée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cibles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liées</a:t>
            </a:r>
            <a:r>
              <a:rPr lang="en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aux ODD.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  <a:p>
            <a:r>
              <a:rPr lang="en-CA" b="1" dirty="0" err="1"/>
              <a:t>Principes</a:t>
            </a:r>
            <a:endParaRPr lang="en-CA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Comme</a:t>
            </a:r>
            <a:r>
              <a:rPr lang="en-CA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</a:t>
            </a:r>
            <a:r>
              <a:rPr lang="en-CA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</a:t>
            </a:r>
            <a:r>
              <a:rPr lang="en-CA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</a:t>
            </a:r>
            <a:r>
              <a:rPr lang="en-CA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</a:t>
            </a:r>
            <a:r>
              <a:rPr lang="en-CA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2017, les rapports </a:t>
            </a:r>
            <a:r>
              <a:rPr lang="en-CA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d'ENV</a:t>
            </a:r>
            <a:r>
              <a:rPr lang="en-CA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pour 2018 </a:t>
            </a:r>
            <a:r>
              <a:rPr lang="en-CA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montrent</a:t>
            </a:r>
            <a:r>
              <a:rPr lang="en-CA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CA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pays </a:t>
            </a:r>
            <a:r>
              <a:rPr lang="en-CA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ont</a:t>
            </a:r>
            <a:r>
              <a:rPr lang="en-CA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tendance</a:t>
            </a:r>
            <a:r>
              <a:rPr lang="en-CA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</a:t>
            </a:r>
            <a:r>
              <a:rPr lang="en-CA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CA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concentrer</a:t>
            </a:r>
            <a:r>
              <a:rPr lang="en-CA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</a:t>
            </a:r>
            <a:r>
              <a:rPr lang="en-CA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ODD </a:t>
            </a:r>
            <a:r>
              <a:rPr lang="en-CA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plutôt</a:t>
            </a:r>
            <a:r>
              <a:rPr lang="en-CA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CA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</a:t>
            </a:r>
            <a:r>
              <a:rPr lang="en-CA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Programme </a:t>
            </a:r>
            <a:r>
              <a:rPr lang="en-CA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</a:t>
            </a:r>
            <a:r>
              <a:rPr lang="en-CA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l'horizon</a:t>
            </a:r>
            <a:r>
              <a:rPr lang="en-CA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2030 et </a:t>
            </a:r>
            <a:r>
              <a:rPr lang="en-CA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ses</a:t>
            </a:r>
            <a:r>
              <a:rPr lang="en-CA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principes</a:t>
            </a:r>
            <a:r>
              <a:rPr lang="en-CA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CA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Alors</a:t>
            </a:r>
            <a:r>
              <a:rPr lang="en-CA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CA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CA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plupart</a:t>
            </a:r>
            <a:r>
              <a:rPr lang="en-CA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pays font </a:t>
            </a:r>
            <a:r>
              <a:rPr lang="en-CA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référence</a:t>
            </a:r>
            <a:r>
              <a:rPr lang="en-CA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</a:t>
            </a:r>
            <a:r>
              <a:rPr lang="en-CA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 </a:t>
            </a:r>
            <a:r>
              <a:rPr lang="en-CA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laisser</a:t>
            </a:r>
            <a:r>
              <a:rPr lang="en-CA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personne</a:t>
            </a:r>
            <a:r>
              <a:rPr lang="en-CA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CA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côté</a:t>
            </a:r>
            <a:r>
              <a:rPr lang="en-CA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(41), beaucoup </a:t>
            </a:r>
            <a:r>
              <a:rPr lang="en-CA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moins</a:t>
            </a:r>
            <a:r>
              <a:rPr lang="en-CA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réfèrent</a:t>
            </a:r>
            <a:r>
              <a:rPr lang="en-CA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</a:t>
            </a:r>
            <a:r>
              <a:rPr lang="en-CA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CA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responsabilité</a:t>
            </a:r>
            <a:r>
              <a:rPr lang="en-CA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intergénérationnelle</a:t>
            </a:r>
            <a:r>
              <a:rPr lang="en-CA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(17) et </a:t>
            </a:r>
            <a:r>
              <a:rPr lang="en-CA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</a:t>
            </a:r>
            <a:r>
              <a:rPr lang="en-CA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l'universalité</a:t>
            </a:r>
            <a:r>
              <a:rPr lang="en-CA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(16), et encore </a:t>
            </a:r>
            <a:r>
              <a:rPr lang="en-CA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moins</a:t>
            </a:r>
            <a:r>
              <a:rPr lang="en-CA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aux </a:t>
            </a:r>
            <a:r>
              <a:rPr lang="en-CA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approches</a:t>
            </a:r>
            <a:r>
              <a:rPr lang="en-CA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fondées</a:t>
            </a:r>
            <a:r>
              <a:rPr lang="en-CA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</a:t>
            </a:r>
            <a:r>
              <a:rPr lang="en-CA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</a:t>
            </a:r>
            <a:r>
              <a:rPr lang="en-CA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droits</a:t>
            </a:r>
            <a:r>
              <a:rPr lang="en-CA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CA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l'homme</a:t>
            </a:r>
            <a:r>
              <a:rPr lang="en-CA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(six) et aux </a:t>
            </a:r>
            <a:r>
              <a:rPr lang="en-CA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frontières</a:t>
            </a:r>
            <a:r>
              <a:rPr lang="en-CA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planétaires</a:t>
            </a:r>
            <a:r>
              <a:rPr lang="en-CA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CA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trois</a:t>
            </a:r>
            <a:r>
              <a:rPr lang="en-CA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Culture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0" dirty="0"/>
              <a:t>Trois </a:t>
            </a:r>
            <a:r>
              <a:rPr lang="en-CA" b="0" dirty="0" err="1"/>
              <a:t>ans</a:t>
            </a:r>
            <a:r>
              <a:rPr lang="en-CA" b="0" dirty="0"/>
              <a:t> après </a:t>
            </a:r>
            <a:r>
              <a:rPr lang="en-CA" b="0" dirty="0" err="1"/>
              <a:t>l'adoption</a:t>
            </a:r>
            <a:r>
              <a:rPr lang="en-CA" b="0" dirty="0"/>
              <a:t> du Programme à </a:t>
            </a:r>
            <a:r>
              <a:rPr lang="en-CA" b="0" dirty="0" err="1"/>
              <a:t>l'horizon</a:t>
            </a:r>
            <a:r>
              <a:rPr lang="en-CA" b="0" dirty="0"/>
              <a:t> 2030, la </a:t>
            </a:r>
            <a:r>
              <a:rPr lang="en-CA" b="0" dirty="0" err="1"/>
              <a:t>majorité</a:t>
            </a:r>
            <a:r>
              <a:rPr lang="en-CA" b="0" dirty="0"/>
              <a:t> des ENV</a:t>
            </a:r>
            <a:r>
              <a:rPr lang="en-CA" b="0" baseline="0" dirty="0"/>
              <a:t> de</a:t>
            </a:r>
            <a:r>
              <a:rPr lang="en-CA" b="0" dirty="0"/>
              <a:t> 2018 </a:t>
            </a:r>
            <a:r>
              <a:rPr lang="en-CA" b="0"/>
              <a:t>- 35 </a:t>
            </a:r>
            <a:r>
              <a:rPr lang="en-CA" b="0" dirty="0"/>
              <a:t>sur 46 - </a:t>
            </a:r>
            <a:r>
              <a:rPr lang="en-CA" b="0" dirty="0" err="1"/>
              <a:t>montrent</a:t>
            </a:r>
            <a:r>
              <a:rPr lang="en-CA" b="0" dirty="0"/>
              <a:t> que les </a:t>
            </a:r>
            <a:r>
              <a:rPr lang="en-CA" b="0" dirty="0" err="1"/>
              <a:t>priorités</a:t>
            </a:r>
            <a:r>
              <a:rPr lang="en-CA" b="0" dirty="0"/>
              <a:t> </a:t>
            </a:r>
            <a:r>
              <a:rPr lang="en-CA" b="0" dirty="0" err="1"/>
              <a:t>nationales</a:t>
            </a:r>
            <a:r>
              <a:rPr lang="en-CA" b="0" dirty="0"/>
              <a:t> </a:t>
            </a:r>
            <a:r>
              <a:rPr lang="en-CA" b="0" dirty="0" err="1"/>
              <a:t>ont</a:t>
            </a:r>
            <a:r>
              <a:rPr lang="en-CA" b="0" dirty="0"/>
              <a:t> </a:t>
            </a:r>
            <a:r>
              <a:rPr lang="en-CA" b="0" dirty="0" err="1"/>
              <a:t>été</a:t>
            </a:r>
            <a:r>
              <a:rPr lang="en-CA" b="0" dirty="0"/>
              <a:t> </a:t>
            </a:r>
            <a:r>
              <a:rPr lang="en-CA" b="0" dirty="0" err="1"/>
              <a:t>sélectionnées</a:t>
            </a:r>
            <a:r>
              <a:rPr lang="en-CA" b="0" dirty="0"/>
              <a:t> (34 pays sur les 45 </a:t>
            </a:r>
            <a:r>
              <a:rPr lang="en-CA" b="0" dirty="0" err="1"/>
              <a:t>examinés</a:t>
            </a:r>
            <a:r>
              <a:rPr lang="en-CA" b="0" dirty="0"/>
              <a:t> en 2017 </a:t>
            </a:r>
            <a:r>
              <a:rPr lang="en-CA" b="0" dirty="0" err="1"/>
              <a:t>avaient</a:t>
            </a:r>
            <a:r>
              <a:rPr lang="en-CA" b="0" dirty="0"/>
              <a:t> </a:t>
            </a:r>
            <a:r>
              <a:rPr lang="en-CA" b="0" dirty="0" err="1"/>
              <a:t>choisi</a:t>
            </a:r>
            <a:r>
              <a:rPr lang="en-CA" b="0" dirty="0"/>
              <a:t> des </a:t>
            </a:r>
            <a:r>
              <a:rPr lang="en-CA" b="0" dirty="0" err="1"/>
              <a:t>priorités</a:t>
            </a:r>
            <a:r>
              <a:rPr lang="en-CA" b="0" dirty="0"/>
              <a:t> </a:t>
            </a:r>
            <a:r>
              <a:rPr lang="en-CA" b="0" dirty="0" err="1"/>
              <a:t>nationales</a:t>
            </a:r>
            <a:r>
              <a:rPr lang="en-CA" b="0" dirty="0"/>
              <a:t>). </a:t>
            </a:r>
            <a:r>
              <a:rPr lang="en-CA" b="0" dirty="0" err="1"/>
              <a:t>Parmi</a:t>
            </a:r>
            <a:r>
              <a:rPr lang="en-CA" b="0" dirty="0"/>
              <a:t> les 34 pays </a:t>
            </a:r>
            <a:r>
              <a:rPr lang="en-CA" b="0" dirty="0" err="1"/>
              <a:t>ayant</a:t>
            </a:r>
            <a:r>
              <a:rPr lang="en-CA" b="0" dirty="0"/>
              <a:t> </a:t>
            </a:r>
            <a:r>
              <a:rPr lang="en-CA" b="0" dirty="0" err="1"/>
              <a:t>fourni</a:t>
            </a:r>
            <a:r>
              <a:rPr lang="en-CA" b="0" dirty="0"/>
              <a:t> des </a:t>
            </a:r>
            <a:r>
              <a:rPr lang="en-CA" b="0" dirty="0" err="1"/>
              <a:t>informations</a:t>
            </a:r>
            <a:r>
              <a:rPr lang="en-CA" b="0" dirty="0"/>
              <a:t> sur </a:t>
            </a:r>
            <a:r>
              <a:rPr lang="en-CA" b="0" dirty="0" err="1"/>
              <a:t>leurs</a:t>
            </a:r>
            <a:r>
              <a:rPr lang="en-CA" b="0" dirty="0"/>
              <a:t> </a:t>
            </a:r>
            <a:r>
              <a:rPr lang="en-CA" b="0" dirty="0" err="1"/>
              <a:t>priorités</a:t>
            </a:r>
            <a:r>
              <a:rPr lang="en-CA" b="0" dirty="0"/>
              <a:t> pour la </a:t>
            </a:r>
            <a:r>
              <a:rPr lang="en-CA" b="0" dirty="0" err="1"/>
              <a:t>mise</a:t>
            </a:r>
            <a:r>
              <a:rPr lang="en-CA" b="0" dirty="0"/>
              <a:t> en </a:t>
            </a:r>
            <a:r>
              <a:rPr lang="en-CA" b="0" dirty="0" err="1"/>
              <a:t>œuvre</a:t>
            </a:r>
            <a:r>
              <a:rPr lang="en-CA" b="0" dirty="0"/>
              <a:t> du Programme 2030, les </a:t>
            </a:r>
            <a:r>
              <a:rPr lang="en-CA" b="0" dirty="0" err="1"/>
              <a:t>priorités</a:t>
            </a:r>
            <a:r>
              <a:rPr lang="en-CA" b="0" dirty="0"/>
              <a:t> les plus </a:t>
            </a:r>
            <a:r>
              <a:rPr lang="en-CA" b="0" dirty="0" err="1"/>
              <a:t>souvent</a:t>
            </a:r>
            <a:r>
              <a:rPr lang="en-CA" b="0" dirty="0"/>
              <a:t> </a:t>
            </a:r>
            <a:r>
              <a:rPr lang="en-CA" b="0" dirty="0" err="1"/>
              <a:t>citées</a:t>
            </a:r>
            <a:r>
              <a:rPr lang="en-CA" b="0" dirty="0"/>
              <a:t> </a:t>
            </a:r>
            <a:r>
              <a:rPr lang="en-CA" b="0" dirty="0" err="1"/>
              <a:t>incluent</a:t>
            </a:r>
            <a:r>
              <a:rPr lang="en-CA" b="0" dirty="0"/>
              <a:t> </a:t>
            </a:r>
            <a:r>
              <a:rPr lang="en-CA" b="0" dirty="0" err="1"/>
              <a:t>celles</a:t>
            </a:r>
            <a:r>
              <a:rPr lang="en-CA" b="0" dirty="0"/>
              <a:t> </a:t>
            </a:r>
            <a:r>
              <a:rPr lang="en-CA" b="0" dirty="0" err="1"/>
              <a:t>liées</a:t>
            </a:r>
            <a:r>
              <a:rPr lang="en-CA" b="0" dirty="0"/>
              <a:t> aux aspects </a:t>
            </a:r>
            <a:r>
              <a:rPr lang="en-CA" b="0" dirty="0" err="1"/>
              <a:t>sociaux</a:t>
            </a:r>
            <a:r>
              <a:rPr lang="en-CA" b="0" dirty="0"/>
              <a:t> (32) et à </a:t>
            </a:r>
            <a:r>
              <a:rPr lang="en-CA" b="0" dirty="0" err="1"/>
              <a:t>l'économie</a:t>
            </a:r>
            <a:r>
              <a:rPr lang="en-CA" b="0" dirty="0"/>
              <a:t> (30). </a:t>
            </a:r>
            <a:r>
              <a:rPr lang="en-CA" b="0" dirty="0" err="1"/>
              <a:t>Alors</a:t>
            </a:r>
            <a:r>
              <a:rPr lang="en-CA" b="0" dirty="0"/>
              <a:t> </a:t>
            </a:r>
            <a:r>
              <a:rPr lang="en-CA" b="0" dirty="0" err="1"/>
              <a:t>que</a:t>
            </a:r>
            <a:r>
              <a:rPr lang="en-CA" b="0" dirty="0"/>
              <a:t> les rapports </a:t>
            </a:r>
            <a:r>
              <a:rPr lang="en-CA" b="0" dirty="0" err="1"/>
              <a:t>d'ENV</a:t>
            </a:r>
            <a:r>
              <a:rPr lang="en-CA" b="0" dirty="0"/>
              <a:t> 2017 ne </a:t>
            </a:r>
            <a:r>
              <a:rPr lang="en-CA" b="0" dirty="0" err="1"/>
              <a:t>mentionnaient</a:t>
            </a:r>
            <a:r>
              <a:rPr lang="en-CA" b="0" dirty="0"/>
              <a:t> pas la culture </a:t>
            </a:r>
            <a:r>
              <a:rPr lang="en-CA" b="0" dirty="0" err="1"/>
              <a:t>comme</a:t>
            </a:r>
            <a:r>
              <a:rPr lang="en-CA" b="0" dirty="0"/>
              <a:t> un </a:t>
            </a:r>
            <a:r>
              <a:rPr lang="en-CA" b="0" dirty="0" err="1"/>
              <a:t>domaine</a:t>
            </a:r>
            <a:r>
              <a:rPr lang="en-CA" b="0" dirty="0"/>
              <a:t> </a:t>
            </a:r>
            <a:r>
              <a:rPr lang="en-CA" b="0" dirty="0" err="1"/>
              <a:t>prioritaire</a:t>
            </a:r>
            <a:r>
              <a:rPr lang="en-CA" b="0" dirty="0"/>
              <a:t> </a:t>
            </a:r>
            <a:r>
              <a:rPr lang="en-CA" b="0" dirty="0" err="1"/>
              <a:t>dans</a:t>
            </a:r>
            <a:r>
              <a:rPr lang="en-CA" b="0" dirty="0"/>
              <a:t> son ensemble, en 2018, six pays - </a:t>
            </a:r>
            <a:r>
              <a:rPr lang="en-CA" b="0" dirty="0" err="1"/>
              <a:t>Écuateur</a:t>
            </a:r>
            <a:r>
              <a:rPr lang="en-CA" b="0" dirty="0"/>
              <a:t>, </a:t>
            </a:r>
            <a:r>
              <a:rPr lang="en-CA" b="0" dirty="0" err="1"/>
              <a:t>Hongrie</a:t>
            </a:r>
            <a:r>
              <a:rPr lang="en-CA" b="0" dirty="0"/>
              <a:t>, </a:t>
            </a:r>
            <a:r>
              <a:rPr lang="en-CA" b="0" dirty="0" err="1"/>
              <a:t>Lettonie</a:t>
            </a:r>
            <a:r>
              <a:rPr lang="en-CA" b="0" dirty="0"/>
              <a:t>, </a:t>
            </a:r>
            <a:r>
              <a:rPr lang="en-CA" b="0" dirty="0" err="1"/>
              <a:t>Arabie</a:t>
            </a:r>
            <a:r>
              <a:rPr lang="en-CA" b="0" dirty="0"/>
              <a:t> </a:t>
            </a:r>
            <a:r>
              <a:rPr lang="en-CA" b="0" dirty="0" err="1"/>
              <a:t>saoudite</a:t>
            </a:r>
            <a:r>
              <a:rPr lang="en-CA" b="0" dirty="0"/>
              <a:t>, </a:t>
            </a:r>
            <a:r>
              <a:rPr lang="en-CA" b="0" dirty="0" err="1"/>
              <a:t>État</a:t>
            </a:r>
            <a:r>
              <a:rPr lang="en-CA" b="0" dirty="0"/>
              <a:t> de Palestine et </a:t>
            </a:r>
            <a:r>
              <a:rPr lang="en-CA" b="0" dirty="0" err="1"/>
              <a:t>Émirats</a:t>
            </a:r>
            <a:r>
              <a:rPr lang="en-CA" b="0" dirty="0"/>
              <a:t> </a:t>
            </a:r>
            <a:r>
              <a:rPr lang="en-CA" b="0" dirty="0" err="1"/>
              <a:t>arabes</a:t>
            </a:r>
            <a:r>
              <a:rPr lang="en-CA" b="0" dirty="0"/>
              <a:t> </a:t>
            </a:r>
            <a:r>
              <a:rPr lang="en-CA" b="0" dirty="0" err="1"/>
              <a:t>unis</a:t>
            </a:r>
            <a:r>
              <a:rPr lang="en-CA" b="0" dirty="0"/>
              <a:t> - </a:t>
            </a:r>
            <a:r>
              <a:rPr lang="en-CA" b="0" dirty="0" err="1"/>
              <a:t>ont</a:t>
            </a:r>
            <a:r>
              <a:rPr lang="en-CA" b="0" dirty="0"/>
              <a:t> </a:t>
            </a:r>
            <a:r>
              <a:rPr lang="en-CA" b="0" dirty="0" err="1"/>
              <a:t>signalé</a:t>
            </a:r>
            <a:r>
              <a:rPr lang="en-CA" b="0" dirty="0"/>
              <a:t> </a:t>
            </a:r>
            <a:r>
              <a:rPr lang="en-CA" b="0" dirty="0" err="1"/>
              <a:t>que</a:t>
            </a:r>
            <a:r>
              <a:rPr lang="en-CA" b="0" dirty="0"/>
              <a:t> la culture </a:t>
            </a:r>
            <a:r>
              <a:rPr lang="en-CA" b="0" dirty="0" err="1"/>
              <a:t>ou</a:t>
            </a:r>
            <a:r>
              <a:rPr lang="en-CA" b="0" dirty="0"/>
              <a:t> les questions </a:t>
            </a:r>
            <a:r>
              <a:rPr lang="en-CA" b="0" dirty="0" err="1"/>
              <a:t>liées</a:t>
            </a:r>
            <a:r>
              <a:rPr lang="en-CA" b="0" dirty="0"/>
              <a:t> </a:t>
            </a:r>
            <a:r>
              <a:rPr lang="en-CA" b="0" dirty="0" err="1"/>
              <a:t>à</a:t>
            </a:r>
            <a:r>
              <a:rPr lang="en-CA" b="0" dirty="0"/>
              <a:t> </a:t>
            </a:r>
            <a:r>
              <a:rPr lang="en-CA" b="0" dirty="0" err="1"/>
              <a:t>l'identité</a:t>
            </a:r>
            <a:r>
              <a:rPr lang="en-CA" b="0" dirty="0"/>
              <a:t> </a:t>
            </a:r>
            <a:r>
              <a:rPr lang="en-CA" b="0" dirty="0" err="1"/>
              <a:t>nationale</a:t>
            </a:r>
            <a:r>
              <a:rPr lang="en-CA" b="0" dirty="0"/>
              <a:t> </a:t>
            </a:r>
            <a:r>
              <a:rPr lang="en-CA" b="0" dirty="0" err="1"/>
              <a:t>faisaient</a:t>
            </a:r>
            <a:r>
              <a:rPr lang="en-CA" b="0" dirty="0"/>
              <a:t> </a:t>
            </a:r>
            <a:r>
              <a:rPr lang="en-CA" b="0" dirty="0" err="1"/>
              <a:t>partie</a:t>
            </a:r>
            <a:r>
              <a:rPr lang="en-CA" b="0" dirty="0"/>
              <a:t> de </a:t>
            </a:r>
            <a:r>
              <a:rPr lang="en-CA" b="0" dirty="0" err="1"/>
              <a:t>leurs</a:t>
            </a:r>
            <a:r>
              <a:rPr lang="en-CA" b="0" dirty="0"/>
              <a:t> </a:t>
            </a:r>
            <a:r>
              <a:rPr lang="en-CA" b="0" dirty="0" err="1"/>
              <a:t>priorités</a:t>
            </a:r>
            <a:r>
              <a:rPr lang="en-CA" b="0" dirty="0"/>
              <a:t> pour la </a:t>
            </a:r>
            <a:r>
              <a:rPr lang="en-CA" b="0" dirty="0" err="1"/>
              <a:t>mise</a:t>
            </a:r>
            <a:r>
              <a:rPr lang="en-CA" b="0" dirty="0"/>
              <a:t> en </a:t>
            </a:r>
            <a:r>
              <a:rPr lang="en-CA" b="0" dirty="0" err="1"/>
              <a:t>œuvre</a:t>
            </a:r>
            <a:r>
              <a:rPr lang="en-CA" b="0" dirty="0"/>
              <a:t> du Programme 2030. </a:t>
            </a:r>
            <a:r>
              <a:rPr lang="en-CA" b="0" dirty="0" err="1"/>
              <a:t>Malgré</a:t>
            </a:r>
            <a:r>
              <a:rPr lang="en-CA" b="0" dirty="0"/>
              <a:t> le</a:t>
            </a:r>
            <a:r>
              <a:rPr lang="en-CA" b="0" baseline="0" dirty="0"/>
              <a:t> fait </a:t>
            </a:r>
            <a:r>
              <a:rPr lang="en-CA" b="0" dirty="0" err="1"/>
              <a:t>que</a:t>
            </a:r>
            <a:r>
              <a:rPr lang="en-CA" b="0" dirty="0"/>
              <a:t> la </a:t>
            </a:r>
            <a:r>
              <a:rPr lang="en-CA" b="0" dirty="0" err="1"/>
              <a:t>Roumanie</a:t>
            </a:r>
            <a:r>
              <a:rPr lang="en-CA" b="0" dirty="0"/>
              <a:t> a </a:t>
            </a:r>
            <a:r>
              <a:rPr lang="en-CA" b="0" dirty="0" err="1"/>
              <a:t>cité</a:t>
            </a:r>
            <a:r>
              <a:rPr lang="en-CA" b="0" dirty="0"/>
              <a:t> la culture </a:t>
            </a:r>
            <a:r>
              <a:rPr lang="en-CA" b="0" dirty="0" err="1"/>
              <a:t>comme</a:t>
            </a:r>
            <a:r>
              <a:rPr lang="en-CA" b="0" dirty="0"/>
              <a:t>  </a:t>
            </a:r>
            <a:r>
              <a:rPr lang="en-CA" b="0" dirty="0" err="1"/>
              <a:t>priorité</a:t>
            </a:r>
            <a:r>
              <a:rPr lang="en-CA" b="0" dirty="0"/>
              <a:t> pour la </a:t>
            </a:r>
            <a:r>
              <a:rPr lang="en-CA" b="0" dirty="0" err="1"/>
              <a:t>mise</a:t>
            </a:r>
            <a:r>
              <a:rPr lang="en-CA" b="0" dirty="0"/>
              <a:t> en </a:t>
            </a:r>
            <a:r>
              <a:rPr lang="en-CA" b="0" dirty="0" err="1"/>
              <a:t>œuvre</a:t>
            </a:r>
            <a:r>
              <a:rPr lang="en-CA" b="0" dirty="0"/>
              <a:t> du Programme 2030, le pays ne </a:t>
            </a:r>
            <a:r>
              <a:rPr lang="en-CA" b="0" dirty="0" err="1"/>
              <a:t>répertorie</a:t>
            </a:r>
            <a:r>
              <a:rPr lang="en-CA" b="0" dirty="0"/>
              <a:t> pas </a:t>
            </a:r>
            <a:r>
              <a:rPr lang="en-CA" b="0" dirty="0" err="1"/>
              <a:t>ses</a:t>
            </a:r>
            <a:r>
              <a:rPr lang="en-CA" b="0" dirty="0"/>
              <a:t> </a:t>
            </a:r>
            <a:r>
              <a:rPr lang="en-CA" b="0" dirty="0" err="1"/>
              <a:t>priorités</a:t>
            </a:r>
            <a:r>
              <a:rPr lang="en-CA" b="0" dirty="0"/>
              <a:t> </a:t>
            </a:r>
            <a:r>
              <a:rPr lang="en-CA" b="0" dirty="0" err="1"/>
              <a:t>nationales</a:t>
            </a:r>
            <a:r>
              <a:rPr lang="en-CA" b="0" dirty="0"/>
              <a:t> </a:t>
            </a:r>
            <a:r>
              <a:rPr lang="en-CA" b="0" dirty="0" err="1"/>
              <a:t>dans</a:t>
            </a:r>
            <a:r>
              <a:rPr lang="en-CA" b="0" dirty="0"/>
              <a:t> son rapport </a:t>
            </a:r>
            <a:r>
              <a:rPr lang="en-CA" b="0" dirty="0" err="1"/>
              <a:t>d'ENV</a:t>
            </a:r>
            <a:r>
              <a:rPr lang="en-CA" b="0" dirty="0"/>
              <a:t> et, en </a:t>
            </a:r>
            <a:r>
              <a:rPr lang="en-CA" b="0" dirty="0" err="1"/>
              <a:t>tant</a:t>
            </a:r>
            <a:r>
              <a:rPr lang="en-CA" b="0" dirty="0"/>
              <a:t> </a:t>
            </a:r>
            <a:r>
              <a:rPr lang="en-CA" b="0" dirty="0" err="1"/>
              <a:t>que</a:t>
            </a:r>
            <a:r>
              <a:rPr lang="en-CA" b="0" dirty="0"/>
              <a:t> </a:t>
            </a:r>
            <a:r>
              <a:rPr lang="en-CA" b="0" dirty="0" err="1"/>
              <a:t>tel</a:t>
            </a:r>
            <a:r>
              <a:rPr lang="en-CA" b="0" dirty="0"/>
              <a:t>, </a:t>
            </a:r>
            <a:r>
              <a:rPr lang="en-CA" b="0" dirty="0" err="1"/>
              <a:t>n'est</a:t>
            </a:r>
            <a:r>
              <a:rPr lang="en-CA" b="0" dirty="0"/>
              <a:t> pas </a:t>
            </a:r>
            <a:r>
              <a:rPr lang="en-CA" b="0" dirty="0" err="1"/>
              <a:t>inclus</a:t>
            </a:r>
            <a:r>
              <a:rPr lang="en-CA" b="0" dirty="0"/>
              <a:t> </a:t>
            </a:r>
            <a:r>
              <a:rPr lang="en-CA" b="0" dirty="0" err="1"/>
              <a:t>ici</a:t>
            </a:r>
            <a:r>
              <a:rPr lang="en-CA" b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5102E-EB8C-4591-AF43-9A4409151DDC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3629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6696744" cy="1152128"/>
          </a:xfrm>
        </p:spPr>
        <p:txBody>
          <a:bodyPr anchor="b">
            <a:normAutofit/>
          </a:bodyPr>
          <a:lstStyle>
            <a:lvl1pPr>
              <a:defRPr sz="3200" b="0" cap="all" baseline="0">
                <a:solidFill>
                  <a:srgbClr val="008000"/>
                </a:solidFill>
                <a:latin typeface="Helvetica"/>
                <a:cs typeface="Helvetica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51520" y="1556792"/>
            <a:ext cx="6705600" cy="64807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rgbClr val="5BA830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381327"/>
            <a:ext cx="2057400" cy="37317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rgbClr val="008000"/>
                </a:solidFill>
              </a:defRPr>
            </a:lvl1pPr>
          </a:lstStyle>
          <a:p>
            <a:fld id="{F38060FB-7AD1-43C4-A86A-E09E7C9DCFDE}" type="datetimeFigureOut">
              <a:rPr lang="en-CA" smtClean="0"/>
              <a:pPr/>
              <a:t>2019-01-29</a:t>
            </a:fld>
            <a:endParaRPr lang="en-CA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532439" y="6381328"/>
            <a:ext cx="489111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7F05102-E0D5-439C-9DF2-2E456A49AB2F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608112"/>
          </a:xfrm>
        </p:spPr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260648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7F05102-E0D5-439C-9DF2-2E456A49AB2F}" type="slidenum">
              <a:rPr lang="en-CA" smtClean="0"/>
              <a:t>‹#›</a:t>
            </a:fld>
            <a:endParaRPr lang="en-C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980728"/>
            <a:ext cx="8153400" cy="4608512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052737"/>
            <a:ext cx="3886200" cy="4392488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052737"/>
            <a:ext cx="3886200" cy="439248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0" y="260648"/>
            <a:ext cx="533400" cy="244476"/>
          </a:xfrm>
          <a:prstGeom prst="rect">
            <a:avLst/>
          </a:prstGeom>
        </p:spPr>
        <p:txBody>
          <a:bodyPr rtlCol="0"/>
          <a:lstStyle/>
          <a:p>
            <a:fld id="{97F05102-E0D5-439C-9DF2-2E456A49AB2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198884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198884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0" y="260648"/>
            <a:ext cx="533400" cy="244476"/>
          </a:xfrm>
          <a:prstGeom prst="rect">
            <a:avLst/>
          </a:prstGeom>
        </p:spPr>
        <p:txBody>
          <a:bodyPr rtlCol="0"/>
          <a:lstStyle/>
          <a:p>
            <a:fld id="{97F05102-E0D5-439C-9DF2-2E456A49AB2F}" type="slidenum">
              <a:rPr lang="en-CA" smtClean="0"/>
              <a:t>‹#›</a:t>
            </a:fld>
            <a:endParaRPr lang="en-CA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303040"/>
            <a:ext cx="3886200" cy="640080"/>
          </a:xfrm>
          <a:solidFill>
            <a:schemeClr val="tx1">
              <a:lumMod val="50000"/>
              <a:lumOff val="50000"/>
            </a:schemeClr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303040"/>
            <a:ext cx="3886200" cy="640080"/>
          </a:xfrm>
          <a:solidFill>
            <a:srgbClr val="7F7F7F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260648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7F05102-E0D5-439C-9DF2-2E456A49AB2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635670"/>
          </a:xfrm>
        </p:spPr>
        <p:txBody>
          <a:bodyPr anchor="t">
            <a:normAutofit/>
          </a:bodyPr>
          <a:lstStyle>
            <a:lvl1pPr algn="l">
              <a:buNone/>
              <a:defRPr sz="3200" b="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260648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7F05102-E0D5-439C-9DF2-2E456A49AB2F}" type="slidenum">
              <a:rPr lang="en-CA" smtClean="0"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11560" y="1124744"/>
            <a:ext cx="8151440" cy="5047456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F38060FB-7AD1-43C4-A86A-E09E7C9DCFDE}" type="datetimeFigureOut">
              <a:rPr lang="en-CA" smtClean="0"/>
              <a:t>2019-01-29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260648"/>
            <a:ext cx="533400" cy="244476"/>
          </a:xfrm>
          <a:prstGeom prst="rect">
            <a:avLst/>
          </a:prstGeom>
        </p:spPr>
        <p:txBody>
          <a:bodyPr/>
          <a:lstStyle/>
          <a:p>
            <a:fld id="{97F05102-E0D5-439C-9DF2-2E456A49AB2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fld id="{F38060FB-7AD1-43C4-A86A-E09E7C9DCFDE}" type="datetimeFigureOut">
              <a:rPr lang="en-CA" smtClean="0"/>
              <a:t>2019-01-29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</p:spPr>
        <p:txBody>
          <a:bodyPr/>
          <a:lstStyle/>
          <a:p>
            <a:fld id="{97F05102-E0D5-439C-9DF2-2E456A49AB2F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template2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608112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980728"/>
            <a:ext cx="8153400" cy="446449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7" r:id="rId4"/>
    <p:sldLayoutId id="2147483678" r:id="rId5"/>
    <p:sldLayoutId id="2147483680" r:id="rId6"/>
    <p:sldLayoutId id="2147483682" r:id="rId7"/>
    <p:sldLayoutId id="2147483683" r:id="rId8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rgbClr val="008000"/>
          </a:solidFill>
          <a:latin typeface="Helvetica"/>
          <a:ea typeface="+mj-ea"/>
          <a:cs typeface="Helvetica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rgbClr val="139CCF"/>
        </a:buClr>
        <a:buSzPct val="60000"/>
        <a:buFont typeface="Arial"/>
        <a:buChar char="•"/>
        <a:defRPr kumimoji="0" sz="2900" kern="1200">
          <a:solidFill>
            <a:schemeClr val="tx1">
              <a:lumMod val="50000"/>
              <a:lumOff val="50000"/>
            </a:schemeClr>
          </a:solidFill>
          <a:latin typeface="Helvetica"/>
          <a:ea typeface="+mn-ea"/>
          <a:cs typeface="Helvetica"/>
        </a:defRPr>
      </a:lvl1pPr>
      <a:lvl2pPr marL="640080" indent="-274320" algn="l" rtl="0" eaLnBrk="1" latinLnBrk="0" hangingPunct="1">
        <a:spcBef>
          <a:spcPts val="550"/>
        </a:spcBef>
        <a:buClr>
          <a:schemeClr val="tx1">
            <a:lumMod val="50000"/>
            <a:lumOff val="50000"/>
          </a:schemeClr>
        </a:buClr>
        <a:buSzPct val="70000"/>
        <a:buFont typeface="Arial"/>
        <a:buChar char="•"/>
        <a:defRPr kumimoji="0" sz="2600" kern="1200">
          <a:solidFill>
            <a:schemeClr val="tx1">
              <a:lumMod val="50000"/>
              <a:lumOff val="50000"/>
            </a:schemeClr>
          </a:solidFill>
          <a:latin typeface="Helvetica"/>
          <a:ea typeface="+mn-ea"/>
          <a:cs typeface="Helvetica"/>
        </a:defRPr>
      </a:lvl2pPr>
      <a:lvl3pPr marL="914400" indent="-228600" algn="l" rtl="0" eaLnBrk="1" latinLnBrk="0" hangingPunct="1">
        <a:spcBef>
          <a:spcPts val="500"/>
        </a:spcBef>
        <a:buClr>
          <a:schemeClr val="tx1">
            <a:lumMod val="50000"/>
            <a:lumOff val="50000"/>
          </a:schemeClr>
        </a:buClr>
        <a:buSzPct val="75000"/>
        <a:buFont typeface="Lucida Grande"/>
        <a:buChar char="–"/>
        <a:defRPr kumimoji="0" sz="2300" kern="1200">
          <a:solidFill>
            <a:schemeClr val="tx1">
              <a:lumMod val="50000"/>
              <a:lumOff val="50000"/>
            </a:schemeClr>
          </a:solidFill>
          <a:latin typeface="Helvetica"/>
          <a:ea typeface="+mn-ea"/>
          <a:cs typeface="Helvetica"/>
        </a:defRPr>
      </a:lvl3pPr>
      <a:lvl4pPr marL="1143000" indent="0" algn="l" rtl="0" eaLnBrk="1" latinLnBrk="0" hangingPunct="1">
        <a:spcBef>
          <a:spcPts val="400"/>
        </a:spcBef>
        <a:buClr>
          <a:schemeClr val="tx1">
            <a:lumMod val="50000"/>
            <a:lumOff val="50000"/>
          </a:schemeClr>
        </a:buClr>
        <a:buSzPct val="75000"/>
        <a:buFontTx/>
        <a:buNone/>
        <a:defRPr kumimoji="0" sz="2000" kern="1200">
          <a:solidFill>
            <a:schemeClr val="tx1">
              <a:lumMod val="50000"/>
              <a:lumOff val="50000"/>
            </a:schemeClr>
          </a:solidFill>
          <a:latin typeface="Helvetica"/>
          <a:ea typeface="+mn-ea"/>
          <a:cs typeface="Helvetica"/>
        </a:defRPr>
      </a:lvl4pPr>
      <a:lvl5pPr marL="1600200" indent="0" algn="l" rtl="0" eaLnBrk="1" latinLnBrk="0" hangingPunct="1">
        <a:spcBef>
          <a:spcPts val="400"/>
        </a:spcBef>
        <a:buClr>
          <a:schemeClr val="accent4"/>
        </a:buClr>
        <a:buSzPct val="65000"/>
        <a:buFontTx/>
        <a:buNone/>
        <a:defRPr kumimoji="0" sz="2000" kern="1200">
          <a:solidFill>
            <a:schemeClr val="tx1">
              <a:lumMod val="50000"/>
              <a:lumOff val="50000"/>
            </a:schemeClr>
          </a:solidFill>
          <a:latin typeface="Helvetica"/>
          <a:ea typeface="+mn-ea"/>
          <a:cs typeface="Helvetica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sh.ccic.ca/ES-ES" TargetMode="External"/><Relationship Id="rId3" Type="http://schemas.openxmlformats.org/officeDocument/2006/relationships/hyperlink" Target="http://sh.ccic.ca/ES-EN" TargetMode="External"/><Relationship Id="rId7" Type="http://schemas.openxmlformats.org/officeDocument/2006/relationships/hyperlink" Target="http://sh.ccic.ca/ES-FR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sh.ccic.ca/Annexes" TargetMode="External"/><Relationship Id="rId5" Type="http://schemas.openxmlformats.org/officeDocument/2006/relationships/hyperlink" Target="http://sh.ccic.ca/FullReport" TargetMode="External"/><Relationship Id="rId4" Type="http://schemas.openxmlformats.org/officeDocument/2006/relationships/hyperlink" Target="http://sh.ccic.ca/ES-Main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6696744" cy="2016224"/>
          </a:xfrm>
        </p:spPr>
        <p:txBody>
          <a:bodyPr anchor="t">
            <a:normAutofit/>
          </a:bodyPr>
          <a:lstStyle/>
          <a:p>
            <a:r>
              <a:rPr lang="en-CA" sz="2000" spc="50" dirty="0" err="1"/>
              <a:t>Une</a:t>
            </a:r>
            <a:r>
              <a:rPr lang="en-CA" sz="2000" spc="50" dirty="0"/>
              <a:t> </a:t>
            </a:r>
            <a:r>
              <a:rPr lang="en-CA" sz="2000" spc="50" dirty="0" err="1"/>
              <a:t>évaluation</a:t>
            </a:r>
            <a:r>
              <a:rPr lang="en-CA" sz="2000" spc="50" dirty="0"/>
              <a:t> </a:t>
            </a:r>
            <a:r>
              <a:rPr lang="en-CA" sz="2000" spc="50" dirty="0" err="1"/>
              <a:t>indépendante</a:t>
            </a:r>
            <a:r>
              <a:rPr lang="en-CA" sz="2000" spc="50" dirty="0"/>
              <a:t> des rapports </a:t>
            </a:r>
            <a:r>
              <a:rPr lang="en-CA" sz="2000" spc="50" dirty="0" err="1"/>
              <a:t>d’examens</a:t>
            </a:r>
            <a:r>
              <a:rPr lang="en-CA" sz="2000" spc="50" dirty="0"/>
              <a:t> </a:t>
            </a:r>
            <a:r>
              <a:rPr lang="en-CA" sz="2000" spc="50" dirty="0" err="1"/>
              <a:t>nationaux</a:t>
            </a:r>
            <a:r>
              <a:rPr lang="en-CA" sz="2000" spc="50" dirty="0"/>
              <a:t> </a:t>
            </a:r>
            <a:r>
              <a:rPr lang="en-CA" sz="2000" spc="50" dirty="0" err="1"/>
              <a:t>volontaires</a:t>
            </a:r>
            <a:r>
              <a:rPr lang="en-CA" sz="2000" spc="50" dirty="0"/>
              <a:t> </a:t>
            </a:r>
            <a:r>
              <a:rPr lang="en-CA" sz="2000" spc="50" dirty="0" err="1"/>
              <a:t>soumis</a:t>
            </a:r>
            <a:r>
              <a:rPr lang="en-CA" sz="2000" spc="50" dirty="0"/>
              <a:t> au forum </a:t>
            </a:r>
            <a:r>
              <a:rPr lang="en-CA" sz="2000" spc="50" dirty="0" err="1"/>
              <a:t>politique</a:t>
            </a:r>
            <a:r>
              <a:rPr lang="en-CA" sz="2000" spc="50" dirty="0"/>
              <a:t> de haut </a:t>
            </a:r>
            <a:r>
              <a:rPr lang="en-CA" sz="2000" spc="50" dirty="0" err="1"/>
              <a:t>niveau</a:t>
            </a:r>
            <a:r>
              <a:rPr lang="en-CA" sz="2000" spc="50" dirty="0"/>
              <a:t> pour le </a:t>
            </a:r>
            <a:r>
              <a:rPr lang="en-CA" sz="2000" spc="50" dirty="0" err="1"/>
              <a:t>développement</a:t>
            </a:r>
            <a:r>
              <a:rPr lang="en-CA" sz="2000" spc="50" dirty="0"/>
              <a:t> durable des nations </a:t>
            </a:r>
            <a:r>
              <a:rPr lang="en-CA" sz="2000" spc="50" dirty="0" err="1"/>
              <a:t>unies</a:t>
            </a:r>
            <a:r>
              <a:rPr lang="en-CA" sz="2000" spc="50" dirty="0"/>
              <a:t> en 2018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060848"/>
            <a:ext cx="7200800" cy="86409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CA" sz="1400" spc="50" dirty="0">
                <a:latin typeface="Georgia"/>
                <a:cs typeface="Georgia"/>
              </a:rPr>
              <a:t>Shannon </a:t>
            </a:r>
            <a:r>
              <a:rPr lang="en-CA" sz="1400" spc="50" dirty="0" err="1">
                <a:latin typeface="Georgia"/>
                <a:cs typeface="Georgia"/>
              </a:rPr>
              <a:t>Kindornay</a:t>
            </a:r>
            <a:r>
              <a:rPr lang="en-CA" sz="1400" spc="50" dirty="0">
                <a:latin typeface="Georgia"/>
                <a:cs typeface="Georgia"/>
              </a:rPr>
              <a:t>, </a:t>
            </a:r>
            <a:r>
              <a:rPr lang="en-CA" sz="1400" spc="50" dirty="0" err="1">
                <a:latin typeface="Georgia"/>
                <a:cs typeface="Georgia"/>
              </a:rPr>
              <a:t>Professeure</a:t>
            </a:r>
            <a:r>
              <a:rPr lang="en-CA" sz="1400" spc="50" dirty="0">
                <a:latin typeface="Georgia"/>
                <a:cs typeface="Georgia"/>
              </a:rPr>
              <a:t> </a:t>
            </a:r>
            <a:r>
              <a:rPr lang="en-CA" sz="1400" spc="50" dirty="0" err="1">
                <a:latin typeface="Georgia"/>
                <a:cs typeface="Georgia"/>
              </a:rPr>
              <a:t>auxiliaire</a:t>
            </a:r>
            <a:r>
              <a:rPr lang="en-CA" sz="1400" spc="50" dirty="0">
                <a:latin typeface="Georgia"/>
                <a:cs typeface="Georgia"/>
              </a:rPr>
              <a:t> de </a:t>
            </a:r>
            <a:r>
              <a:rPr lang="en-CA" sz="1400" spc="50" dirty="0" err="1">
                <a:latin typeface="Georgia"/>
                <a:cs typeface="Georgia"/>
              </a:rPr>
              <a:t>recherche</a:t>
            </a:r>
            <a:r>
              <a:rPr lang="en-CA" sz="1400" spc="50" dirty="0">
                <a:latin typeface="Georgia"/>
                <a:cs typeface="Georgia"/>
              </a:rPr>
              <a:t>, NPSIA, </a:t>
            </a:r>
            <a:r>
              <a:rPr lang="en-CA" sz="1400" spc="50" dirty="0" err="1">
                <a:latin typeface="Georgia"/>
                <a:cs typeface="Georgia"/>
              </a:rPr>
              <a:t>Université</a:t>
            </a:r>
            <a:r>
              <a:rPr lang="en-CA" sz="1400" spc="50" dirty="0">
                <a:latin typeface="Georgia"/>
                <a:cs typeface="Georgia"/>
              </a:rPr>
              <a:t> Carleton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689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1E4D0-ECAF-49BA-AEB6-7F1086AAD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Principales</a:t>
            </a:r>
            <a:r>
              <a:rPr lang="en-CA" dirty="0"/>
              <a:t> conclusions – </a:t>
            </a:r>
            <a:r>
              <a:rPr lang="en-CA" dirty="0" err="1"/>
              <a:t>Politiques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FC6AE-53B1-4A50-B620-60BE3211D82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259632" y="980728"/>
            <a:ext cx="7506416" cy="5004456"/>
          </a:xfrm>
        </p:spPr>
        <p:txBody>
          <a:bodyPr>
            <a:normAutofit/>
          </a:bodyPr>
          <a:lstStyle/>
          <a:p>
            <a:endParaRPr lang="en-CA" dirty="0"/>
          </a:p>
          <a:p>
            <a:r>
              <a:rPr lang="en-CA" dirty="0" err="1"/>
              <a:t>Amélioration</a:t>
            </a:r>
            <a:r>
              <a:rPr lang="en-CA" dirty="0"/>
              <a:t> </a:t>
            </a:r>
            <a:r>
              <a:rPr lang="en-CA" dirty="0" err="1"/>
              <a:t>marquée</a:t>
            </a:r>
            <a:r>
              <a:rPr lang="en-CA" dirty="0"/>
              <a:t> quant </a:t>
            </a:r>
            <a:r>
              <a:rPr lang="en-CA" dirty="0" err="1"/>
              <a:t>à</a:t>
            </a:r>
            <a:r>
              <a:rPr lang="en-CA" dirty="0"/>
              <a:t> </a:t>
            </a:r>
            <a:r>
              <a:rPr lang="en-CA" dirty="0" err="1"/>
              <a:t>l’inclusion</a:t>
            </a:r>
            <a:r>
              <a:rPr lang="en-CA" dirty="0"/>
              <a:t> de </a:t>
            </a:r>
            <a:r>
              <a:rPr lang="en-CA" i="1" dirty="0" err="1"/>
              <a:t>tous</a:t>
            </a:r>
            <a:r>
              <a:rPr lang="en-CA" dirty="0"/>
              <a:t> les ODD </a:t>
            </a:r>
            <a:r>
              <a:rPr lang="en-CA" dirty="0" err="1"/>
              <a:t>dans</a:t>
            </a:r>
            <a:r>
              <a:rPr lang="en-CA" dirty="0"/>
              <a:t> les rapports</a:t>
            </a:r>
          </a:p>
          <a:p>
            <a:pPr>
              <a:spcBef>
                <a:spcPts val="3700"/>
              </a:spcBef>
            </a:pPr>
            <a:r>
              <a:rPr lang="en-CA" dirty="0" err="1"/>
              <a:t>Référence</a:t>
            </a:r>
            <a:r>
              <a:rPr lang="en-CA" dirty="0"/>
              <a:t> encore </a:t>
            </a:r>
            <a:r>
              <a:rPr lang="en-CA" dirty="0" err="1"/>
              <a:t>limitée</a:t>
            </a:r>
            <a:r>
              <a:rPr lang="en-CA" dirty="0"/>
              <a:t> quant aux liens entre les dimensions du </a:t>
            </a:r>
            <a:r>
              <a:rPr lang="en-CA" dirty="0" err="1"/>
              <a:t>développement</a:t>
            </a:r>
            <a:r>
              <a:rPr lang="en-CA" dirty="0"/>
              <a:t> durable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A2A880-1968-414A-8952-3CC79B7B2C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" y="1556842"/>
            <a:ext cx="901048" cy="90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18E6AA-03FA-40DA-A0AE-B171B5C2CF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90" y="3032956"/>
            <a:ext cx="901048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811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1E4D0-ECAF-49BA-AEB6-7F1086AAD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68152"/>
          </a:xfrm>
        </p:spPr>
        <p:txBody>
          <a:bodyPr>
            <a:normAutofit fontScale="90000"/>
          </a:bodyPr>
          <a:lstStyle/>
          <a:p>
            <a:r>
              <a:rPr lang="en-CA" dirty="0" err="1"/>
              <a:t>Principales</a:t>
            </a:r>
            <a:r>
              <a:rPr lang="en-CA" dirty="0"/>
              <a:t> conclusions – </a:t>
            </a:r>
            <a:r>
              <a:rPr lang="en-CA" dirty="0" err="1"/>
              <a:t>Moyens</a:t>
            </a:r>
            <a:r>
              <a:rPr lang="en-CA" dirty="0"/>
              <a:t> de </a:t>
            </a:r>
            <a:r>
              <a:rPr lang="en-CA" dirty="0" err="1"/>
              <a:t>mise</a:t>
            </a:r>
            <a:r>
              <a:rPr lang="en-CA" dirty="0"/>
              <a:t> en oeuvre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FC6AE-53B1-4A50-B620-60BE3211D82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691680" y="1412776"/>
            <a:ext cx="7074368" cy="417646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4000"/>
              </a:lnSpc>
              <a:buNone/>
            </a:pPr>
            <a:r>
              <a:rPr lang="en-CA" dirty="0" err="1"/>
              <a:t>Amélioration</a:t>
            </a:r>
            <a:r>
              <a:rPr lang="en-CA" dirty="0"/>
              <a:t> des </a:t>
            </a:r>
            <a:r>
              <a:rPr lang="en-CA" dirty="0" err="1"/>
              <a:t>informations</a:t>
            </a:r>
            <a:r>
              <a:rPr lang="en-CA" dirty="0"/>
              <a:t> </a:t>
            </a:r>
            <a:r>
              <a:rPr lang="en-CA" dirty="0" err="1"/>
              <a:t>fournies</a:t>
            </a:r>
            <a:r>
              <a:rPr lang="en-CA" dirty="0"/>
              <a:t> </a:t>
            </a:r>
            <a:r>
              <a:rPr lang="en-CA" dirty="0" err="1"/>
              <a:t>sur</a:t>
            </a:r>
            <a:r>
              <a:rPr lang="en-CA" dirty="0"/>
              <a:t> les </a:t>
            </a:r>
            <a:r>
              <a:rPr lang="en-CA" dirty="0" err="1"/>
              <a:t>moyens</a:t>
            </a:r>
            <a:r>
              <a:rPr lang="en-CA" dirty="0"/>
              <a:t> de </a:t>
            </a:r>
            <a:r>
              <a:rPr lang="en-CA" dirty="0" err="1"/>
              <a:t>mise</a:t>
            </a:r>
            <a:r>
              <a:rPr lang="en-CA" dirty="0"/>
              <a:t> en oeuvre</a:t>
            </a:r>
          </a:p>
          <a:p>
            <a:pPr marL="0" indent="0">
              <a:lnSpc>
                <a:spcPct val="114000"/>
              </a:lnSpc>
              <a:spcBef>
                <a:spcPts val="1900"/>
              </a:spcBef>
              <a:buNone/>
            </a:pPr>
            <a:r>
              <a:rPr lang="en-CA" dirty="0" err="1"/>
              <a:t>Peu</a:t>
            </a:r>
            <a:r>
              <a:rPr lang="en-CA" dirty="0"/>
              <a:t> </a:t>
            </a:r>
            <a:r>
              <a:rPr lang="en-CA" dirty="0" err="1"/>
              <a:t>d’information</a:t>
            </a:r>
            <a:r>
              <a:rPr lang="en-CA" dirty="0"/>
              <a:t> </a:t>
            </a:r>
            <a:r>
              <a:rPr lang="en-CA" dirty="0" err="1"/>
              <a:t>dans</a:t>
            </a:r>
            <a:r>
              <a:rPr lang="en-CA" dirty="0"/>
              <a:t> les rapports </a:t>
            </a:r>
            <a:r>
              <a:rPr lang="en-CA" dirty="0" err="1"/>
              <a:t>sur</a:t>
            </a:r>
            <a:r>
              <a:rPr lang="en-CA" dirty="0"/>
              <a:t> le </a:t>
            </a:r>
            <a:r>
              <a:rPr lang="en-CA" dirty="0" err="1"/>
              <a:t>principe</a:t>
            </a:r>
            <a:r>
              <a:rPr lang="en-CA" dirty="0"/>
              <a:t> de ne </a:t>
            </a:r>
            <a:r>
              <a:rPr lang="en-CA" dirty="0" err="1"/>
              <a:t>laisser</a:t>
            </a:r>
            <a:r>
              <a:rPr lang="en-CA" dirty="0"/>
              <a:t> </a:t>
            </a:r>
            <a:r>
              <a:rPr lang="en-CA" dirty="0" err="1"/>
              <a:t>personne</a:t>
            </a:r>
            <a:r>
              <a:rPr lang="en-CA" dirty="0"/>
              <a:t> de </a:t>
            </a:r>
            <a:r>
              <a:rPr lang="en-CA" dirty="0" err="1"/>
              <a:t>côté</a:t>
            </a:r>
            <a:r>
              <a:rPr lang="en-CA" dirty="0"/>
              <a:t>; </a:t>
            </a:r>
            <a:r>
              <a:rPr lang="en-CA" dirty="0" err="1"/>
              <a:t>difficile</a:t>
            </a:r>
            <a:r>
              <a:rPr lang="en-CA" dirty="0"/>
              <a:t> de savoir comment les efforts </a:t>
            </a:r>
            <a:r>
              <a:rPr lang="en-CA" dirty="0" err="1"/>
              <a:t>déployés</a:t>
            </a:r>
            <a:r>
              <a:rPr lang="en-CA" dirty="0"/>
              <a:t> pour ne </a:t>
            </a:r>
            <a:r>
              <a:rPr lang="en-CA" dirty="0" err="1"/>
              <a:t>laisser</a:t>
            </a:r>
            <a:r>
              <a:rPr lang="en-CA" dirty="0"/>
              <a:t> </a:t>
            </a:r>
            <a:r>
              <a:rPr lang="en-CA" dirty="0" err="1"/>
              <a:t>personne</a:t>
            </a:r>
            <a:r>
              <a:rPr lang="en-CA" dirty="0"/>
              <a:t> de </a:t>
            </a:r>
            <a:r>
              <a:rPr lang="en-CA" dirty="0" err="1"/>
              <a:t>côté</a:t>
            </a:r>
            <a:r>
              <a:rPr lang="en-CA" dirty="0"/>
              <a:t> </a:t>
            </a:r>
            <a:r>
              <a:rPr lang="en-CA" dirty="0" err="1"/>
              <a:t>ont</a:t>
            </a:r>
            <a:r>
              <a:rPr lang="en-CA" dirty="0"/>
              <a:t> </a:t>
            </a:r>
            <a:r>
              <a:rPr lang="en-CA" dirty="0" err="1"/>
              <a:t>modifié</a:t>
            </a:r>
            <a:r>
              <a:rPr lang="en-CA" dirty="0"/>
              <a:t> les </a:t>
            </a:r>
            <a:r>
              <a:rPr lang="en-CA" dirty="0" err="1"/>
              <a:t>politiques</a:t>
            </a:r>
            <a:r>
              <a:rPr lang="en-CA" dirty="0"/>
              <a:t> et les </a:t>
            </a:r>
            <a:r>
              <a:rPr lang="en-CA" dirty="0" err="1"/>
              <a:t>pratiques</a:t>
            </a:r>
            <a:endParaRPr lang="en-CA" dirty="0"/>
          </a:p>
          <a:p>
            <a:pPr marL="0" indent="0">
              <a:lnSpc>
                <a:spcPct val="114000"/>
              </a:lnSpc>
              <a:spcBef>
                <a:spcPts val="2500"/>
              </a:spcBef>
              <a:buNone/>
            </a:pPr>
            <a:r>
              <a:rPr lang="en-CA" dirty="0"/>
              <a:t>La </a:t>
            </a:r>
            <a:r>
              <a:rPr lang="en-CA" dirty="0" err="1"/>
              <a:t>mise</a:t>
            </a:r>
            <a:r>
              <a:rPr lang="en-CA" dirty="0"/>
              <a:t> en application des ODD au </a:t>
            </a:r>
            <a:r>
              <a:rPr lang="en-CA" dirty="0" err="1"/>
              <a:t>niveau</a:t>
            </a:r>
            <a:r>
              <a:rPr lang="en-CA" dirty="0"/>
              <a:t> local </a:t>
            </a:r>
            <a:r>
              <a:rPr lang="en-CA" dirty="0" err="1"/>
              <a:t>requiert</a:t>
            </a:r>
            <a:r>
              <a:rPr lang="en-CA" dirty="0"/>
              <a:t> des efforts </a:t>
            </a:r>
            <a:r>
              <a:rPr lang="en-CA" dirty="0" err="1"/>
              <a:t>supplémentaires</a:t>
            </a:r>
            <a:endParaRPr lang="en-CA" dirty="0"/>
          </a:p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25B238-BF9A-468A-B5A6-8CB9F8E85C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4" y="2925064"/>
            <a:ext cx="1080000" cy="108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522EE0-4914-4B39-B8FA-1054DC264A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81" y="4509240"/>
            <a:ext cx="1081257" cy="108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E8905D-AA41-480E-875E-253ABD7803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1081257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018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1E4D0-ECAF-49BA-AEB6-7F1086AAD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28600"/>
            <a:ext cx="5471520" cy="1760240"/>
          </a:xfrm>
        </p:spPr>
        <p:txBody>
          <a:bodyPr>
            <a:normAutofit/>
          </a:bodyPr>
          <a:lstStyle/>
          <a:p>
            <a:r>
              <a:rPr lang="en-CA" dirty="0" err="1"/>
              <a:t>Principales</a:t>
            </a:r>
            <a:r>
              <a:rPr lang="en-CA" dirty="0"/>
              <a:t> conclusions – </a:t>
            </a:r>
            <a:r>
              <a:rPr lang="en-CA" dirty="0" err="1"/>
              <a:t>Moyens</a:t>
            </a:r>
            <a:r>
              <a:rPr lang="en-CA" dirty="0"/>
              <a:t> de </a:t>
            </a:r>
            <a:r>
              <a:rPr lang="en-CA" dirty="0" err="1"/>
              <a:t>mise</a:t>
            </a:r>
            <a:r>
              <a:rPr lang="en-CA" dirty="0"/>
              <a:t> en </a:t>
            </a:r>
            <a:br>
              <a:rPr lang="en-CA" dirty="0"/>
            </a:br>
            <a:r>
              <a:rPr lang="en-CA" dirty="0"/>
              <a:t>oeuvre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3" y="228600"/>
            <a:ext cx="2951240" cy="5216624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39552" y="1412776"/>
            <a:ext cx="8153400" cy="4032448"/>
          </a:xfrm>
        </p:spPr>
        <p:txBody>
          <a:bodyPr/>
          <a:lstStyle/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Efforts de localisation</a:t>
            </a:r>
          </a:p>
        </p:txBody>
      </p:sp>
    </p:spTree>
    <p:extLst>
      <p:ext uri="{BB962C8B-B14F-4D97-AF65-F5344CB8AC3E}">
        <p14:creationId xmlns:p14="http://schemas.microsoft.com/office/powerpoint/2010/main" val="3873206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1E4D0-ECAF-49BA-AEB6-7F1086AAD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1112168"/>
          </a:xfrm>
        </p:spPr>
        <p:txBody>
          <a:bodyPr>
            <a:normAutofit/>
          </a:bodyPr>
          <a:lstStyle/>
          <a:p>
            <a:r>
              <a:rPr lang="en-CA" dirty="0" err="1"/>
              <a:t>Principales</a:t>
            </a:r>
            <a:r>
              <a:rPr lang="en-CA" dirty="0"/>
              <a:t> conclusions – </a:t>
            </a:r>
            <a:r>
              <a:rPr lang="en-CA" dirty="0" err="1"/>
              <a:t>Moyens</a:t>
            </a:r>
            <a:r>
              <a:rPr lang="en-CA" dirty="0"/>
              <a:t> de </a:t>
            </a:r>
            <a:r>
              <a:rPr lang="en-CA" dirty="0" err="1"/>
              <a:t>mise</a:t>
            </a:r>
            <a:r>
              <a:rPr lang="en-CA" dirty="0"/>
              <a:t> en oeuvre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FC6AE-53B1-4A50-B620-60BE3211D82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07704" y="1628800"/>
            <a:ext cx="6858344" cy="3960440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buNone/>
            </a:pPr>
            <a:r>
              <a:rPr lang="en-CA" dirty="0" err="1"/>
              <a:t>Nette</a:t>
            </a:r>
            <a:r>
              <a:rPr lang="en-CA" dirty="0"/>
              <a:t> </a:t>
            </a:r>
            <a:r>
              <a:rPr lang="en-CA" dirty="0" err="1"/>
              <a:t>amélioration</a:t>
            </a:r>
            <a:r>
              <a:rPr lang="en-CA" dirty="0"/>
              <a:t> quant </a:t>
            </a:r>
            <a:r>
              <a:rPr lang="en-CA" dirty="0" err="1"/>
              <a:t>à</a:t>
            </a:r>
            <a:r>
              <a:rPr lang="en-CA" dirty="0"/>
              <a:t> </a:t>
            </a:r>
            <a:r>
              <a:rPr lang="en-CA" dirty="0" err="1"/>
              <a:t>l’information</a:t>
            </a:r>
            <a:r>
              <a:rPr lang="en-CA" dirty="0"/>
              <a:t> </a:t>
            </a:r>
            <a:r>
              <a:rPr lang="en-CA" dirty="0" err="1"/>
              <a:t>fournie</a:t>
            </a:r>
            <a:r>
              <a:rPr lang="en-CA" dirty="0"/>
              <a:t> </a:t>
            </a:r>
            <a:r>
              <a:rPr lang="en-CA" dirty="0" err="1"/>
              <a:t>dans</a:t>
            </a:r>
            <a:r>
              <a:rPr lang="en-CA" dirty="0"/>
              <a:t> les rapports </a:t>
            </a:r>
            <a:r>
              <a:rPr lang="en-CA" dirty="0" err="1"/>
              <a:t>sur</a:t>
            </a:r>
            <a:r>
              <a:rPr lang="en-CA" dirty="0"/>
              <a:t> le </a:t>
            </a:r>
            <a:r>
              <a:rPr lang="en-CA" dirty="0" err="1"/>
              <a:t>partenariat</a:t>
            </a:r>
            <a:endParaRPr lang="en-CA" dirty="0"/>
          </a:p>
          <a:p>
            <a:pPr marL="0" indent="0">
              <a:lnSpc>
                <a:spcPct val="114000"/>
              </a:lnSpc>
              <a:spcBef>
                <a:spcPts val="1900"/>
              </a:spcBef>
              <a:buNone/>
            </a:pPr>
            <a:r>
              <a:rPr lang="en-CA" dirty="0"/>
              <a:t>Un </a:t>
            </a:r>
            <a:r>
              <a:rPr lang="en-CA" dirty="0" err="1"/>
              <a:t>nombre</a:t>
            </a:r>
            <a:r>
              <a:rPr lang="en-CA" dirty="0"/>
              <a:t> </a:t>
            </a:r>
            <a:r>
              <a:rPr lang="en-CA" dirty="0" err="1"/>
              <a:t>limité</a:t>
            </a:r>
            <a:r>
              <a:rPr lang="en-CA" dirty="0"/>
              <a:t> de pays se </a:t>
            </a:r>
            <a:r>
              <a:rPr lang="en-CA" dirty="0" err="1"/>
              <a:t>sont</a:t>
            </a:r>
            <a:r>
              <a:rPr lang="en-CA" dirty="0"/>
              <a:t> </a:t>
            </a:r>
            <a:r>
              <a:rPr lang="en-CA" dirty="0" err="1"/>
              <a:t>engagés</a:t>
            </a:r>
            <a:r>
              <a:rPr lang="en-CA" dirty="0"/>
              <a:t> </a:t>
            </a:r>
            <a:r>
              <a:rPr lang="en-CA" dirty="0" err="1"/>
              <a:t>à</a:t>
            </a:r>
            <a:r>
              <a:rPr lang="en-CA" dirty="0"/>
              <a:t> </a:t>
            </a:r>
            <a:r>
              <a:rPr lang="en-CA" dirty="0" err="1"/>
              <a:t>produire</a:t>
            </a:r>
            <a:r>
              <a:rPr lang="en-CA" dirty="0"/>
              <a:t> des rapports </a:t>
            </a:r>
            <a:r>
              <a:rPr lang="en-CA" dirty="0" err="1"/>
              <a:t>réguliers</a:t>
            </a:r>
            <a:r>
              <a:rPr lang="en-CA" dirty="0"/>
              <a:t> </a:t>
            </a:r>
            <a:r>
              <a:rPr lang="en-CA" dirty="0" err="1"/>
              <a:t>sur</a:t>
            </a:r>
            <a:r>
              <a:rPr lang="en-CA" dirty="0"/>
              <a:t> la </a:t>
            </a:r>
            <a:r>
              <a:rPr lang="en-CA" dirty="0" err="1"/>
              <a:t>mise</a:t>
            </a:r>
            <a:r>
              <a:rPr lang="en-CA" dirty="0"/>
              <a:t> en oeuvre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B04677-CA39-4C89-A151-C0043BCC88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2816"/>
            <a:ext cx="1081257" cy="108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D70FE9-E457-47A6-BD9E-A6E9678F16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429000"/>
            <a:ext cx="1081257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598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1E4D0-ECAF-49BA-AEB6-7F1086AAD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1040160"/>
          </a:xfrm>
        </p:spPr>
        <p:txBody>
          <a:bodyPr>
            <a:normAutofit fontScale="90000"/>
          </a:bodyPr>
          <a:lstStyle/>
          <a:p>
            <a:r>
              <a:rPr lang="en-CA" dirty="0" err="1"/>
              <a:t>Principales</a:t>
            </a:r>
            <a:r>
              <a:rPr lang="en-CA" dirty="0"/>
              <a:t> conclusions – </a:t>
            </a:r>
            <a:r>
              <a:rPr lang="en-CA" dirty="0" err="1"/>
              <a:t>Moyens</a:t>
            </a:r>
            <a:r>
              <a:rPr lang="en-CA" dirty="0"/>
              <a:t> de </a:t>
            </a:r>
            <a:r>
              <a:rPr lang="en-CA" dirty="0" err="1"/>
              <a:t>mise</a:t>
            </a:r>
            <a:r>
              <a:rPr lang="en-CA" dirty="0"/>
              <a:t> en oeuvre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FC6AE-53B1-4A50-B620-60BE3211D82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268760"/>
            <a:ext cx="8153400" cy="4320480"/>
          </a:xfrm>
        </p:spPr>
        <p:txBody>
          <a:bodyPr>
            <a:normAutofit/>
          </a:bodyPr>
          <a:lstStyle/>
          <a:p>
            <a:r>
              <a:rPr lang="en-CA" dirty="0" err="1"/>
              <a:t>Égypte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1196752"/>
            <a:ext cx="3337200" cy="2488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2924944"/>
            <a:ext cx="7184251" cy="29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818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1E4D0-ECAF-49BA-AEB6-7F1086AAD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824136"/>
          </a:xfrm>
        </p:spPr>
        <p:txBody>
          <a:bodyPr>
            <a:normAutofit fontScale="90000"/>
          </a:bodyPr>
          <a:lstStyle/>
          <a:p>
            <a:r>
              <a:rPr lang="en-CA" dirty="0" err="1"/>
              <a:t>Principales</a:t>
            </a:r>
            <a:r>
              <a:rPr lang="en-CA" dirty="0"/>
              <a:t> conclusions – </a:t>
            </a:r>
            <a:r>
              <a:rPr lang="en-CA" dirty="0" err="1"/>
              <a:t>Moyens</a:t>
            </a:r>
            <a:r>
              <a:rPr lang="en-CA" dirty="0"/>
              <a:t> de </a:t>
            </a:r>
            <a:r>
              <a:rPr lang="en-CA" dirty="0" err="1"/>
              <a:t>mise</a:t>
            </a:r>
            <a:r>
              <a:rPr lang="en-CA" dirty="0"/>
              <a:t> en oeuvre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FC6AE-53B1-4A50-B620-60BE3211D82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268760"/>
            <a:ext cx="8153400" cy="4320480"/>
          </a:xfrm>
        </p:spPr>
        <p:txBody>
          <a:bodyPr>
            <a:normAutofit/>
          </a:bodyPr>
          <a:lstStyle/>
          <a:p>
            <a:r>
              <a:rPr lang="en-CA" dirty="0"/>
              <a:t>Suisse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1268760"/>
            <a:ext cx="4010025" cy="1809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2790478"/>
            <a:ext cx="6818337" cy="325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065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1E4D0-ECAF-49BA-AEB6-7F1086AAD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Utilisation des </a:t>
            </a:r>
            <a:r>
              <a:rPr lang="en-CA" dirty="0" err="1"/>
              <a:t>lignes</a:t>
            </a:r>
            <a:r>
              <a:rPr lang="en-CA" dirty="0"/>
              <a:t> </a:t>
            </a:r>
            <a:r>
              <a:rPr lang="en-CA" dirty="0" err="1"/>
              <a:t>directrices</a:t>
            </a:r>
            <a:r>
              <a:rPr lang="en-CA" dirty="0"/>
              <a:t> de </a:t>
            </a:r>
            <a:r>
              <a:rPr lang="en-CA" dirty="0" err="1"/>
              <a:t>l’ONU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FC6AE-53B1-4A50-B620-60BE3211D82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70% des pays </a:t>
            </a:r>
            <a:r>
              <a:rPr lang="en-CA" dirty="0" err="1"/>
              <a:t>examinés</a:t>
            </a:r>
            <a:r>
              <a:rPr lang="en-CA" dirty="0"/>
              <a:t> </a:t>
            </a:r>
            <a:r>
              <a:rPr lang="en-CA" dirty="0" err="1"/>
              <a:t>incluent</a:t>
            </a:r>
            <a:r>
              <a:rPr lang="en-CA" dirty="0"/>
              <a:t> </a:t>
            </a:r>
            <a:r>
              <a:rPr lang="en-CA" dirty="0" err="1"/>
              <a:t>tous</a:t>
            </a:r>
            <a:r>
              <a:rPr lang="en-CA" dirty="0"/>
              <a:t> les </a:t>
            </a:r>
            <a:r>
              <a:rPr lang="en-CA" dirty="0" err="1"/>
              <a:t>éléments</a:t>
            </a:r>
            <a:r>
              <a:rPr lang="en-CA" dirty="0"/>
              <a:t> des </a:t>
            </a:r>
            <a:r>
              <a:rPr lang="en-CA" dirty="0" err="1"/>
              <a:t>lignes</a:t>
            </a:r>
            <a:r>
              <a:rPr lang="en-CA" dirty="0"/>
              <a:t> </a:t>
            </a:r>
            <a:r>
              <a:rPr lang="en-CA" dirty="0" err="1"/>
              <a:t>directrices</a:t>
            </a:r>
            <a:endParaRPr lang="en-CA" dirty="0"/>
          </a:p>
          <a:p>
            <a:pPr>
              <a:spcBef>
                <a:spcPts val="2500"/>
              </a:spcBef>
            </a:pPr>
            <a:r>
              <a:rPr lang="en-CA" dirty="0"/>
              <a:t>Exceptions: ne </a:t>
            </a:r>
            <a:r>
              <a:rPr lang="en-CA" dirty="0" err="1"/>
              <a:t>laisser</a:t>
            </a:r>
            <a:r>
              <a:rPr lang="en-CA" dirty="0"/>
              <a:t> </a:t>
            </a:r>
            <a:r>
              <a:rPr lang="en-CA" dirty="0" err="1"/>
              <a:t>personne</a:t>
            </a:r>
            <a:r>
              <a:rPr lang="en-CA" dirty="0"/>
              <a:t> de </a:t>
            </a:r>
            <a:r>
              <a:rPr lang="en-CA" dirty="0" err="1"/>
              <a:t>côté</a:t>
            </a:r>
            <a:r>
              <a:rPr lang="en-CA" dirty="0"/>
              <a:t>, </a:t>
            </a:r>
            <a:r>
              <a:rPr lang="en-CA" dirty="0" err="1"/>
              <a:t>problèmes</a:t>
            </a:r>
            <a:r>
              <a:rPr lang="en-CA" dirty="0"/>
              <a:t> </a:t>
            </a:r>
            <a:r>
              <a:rPr lang="en-CA" dirty="0" err="1"/>
              <a:t>structurels</a:t>
            </a:r>
            <a:r>
              <a:rPr lang="en-CA" dirty="0"/>
              <a:t> et annexe </a:t>
            </a:r>
            <a:r>
              <a:rPr lang="en-CA" dirty="0" err="1"/>
              <a:t>statistique</a:t>
            </a:r>
            <a:endParaRPr lang="en-CA" dirty="0"/>
          </a:p>
          <a:p>
            <a:pPr>
              <a:spcBef>
                <a:spcPts val="2500"/>
              </a:spcBef>
            </a:pPr>
            <a:r>
              <a:rPr lang="en-CA" dirty="0"/>
              <a:t>Les rapports ne </a:t>
            </a:r>
            <a:r>
              <a:rPr lang="en-CA" dirty="0" err="1"/>
              <a:t>sont</a:t>
            </a:r>
            <a:r>
              <a:rPr lang="en-CA" dirty="0"/>
              <a:t> pas </a:t>
            </a:r>
            <a:r>
              <a:rPr lang="en-CA" dirty="0" err="1"/>
              <a:t>structurés</a:t>
            </a:r>
            <a:r>
              <a:rPr lang="en-CA" dirty="0"/>
              <a:t> </a:t>
            </a:r>
            <a:r>
              <a:rPr lang="en-CA" dirty="0" err="1"/>
              <a:t>selon</a:t>
            </a:r>
            <a:r>
              <a:rPr lang="en-CA" dirty="0"/>
              <a:t> les </a:t>
            </a:r>
            <a:r>
              <a:rPr lang="en-CA" dirty="0" err="1"/>
              <a:t>lignes</a:t>
            </a:r>
            <a:r>
              <a:rPr lang="en-CA" dirty="0"/>
              <a:t> </a:t>
            </a:r>
            <a:r>
              <a:rPr lang="en-CA" dirty="0" err="1"/>
              <a:t>directrices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47144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Progression de la mise en oeuvre des ODD au </a:t>
            </a:r>
            <a:r>
              <a:rPr lang="en-US" dirty="0" err="1"/>
              <a:t>niveau</a:t>
            </a:r>
            <a:r>
              <a:rPr lang="en-US" dirty="0"/>
              <a:t> national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E04FE2-8920-4A00-BFD9-8F5C6AFE4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8358"/>
            <a:ext cx="3096344" cy="402128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223BF733-A94F-4BFB-9990-FB839F6B301D}"/>
              </a:ext>
            </a:extLst>
          </p:cNvPr>
          <p:cNvSpPr txBox="1">
            <a:spLocks/>
          </p:cNvSpPr>
          <p:nvPr/>
        </p:nvSpPr>
        <p:spPr>
          <a:xfrm>
            <a:off x="4067944" y="1124744"/>
            <a:ext cx="4896544" cy="35814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rgbClr val="139CCF"/>
              </a:buClr>
              <a:buSzPct val="60000"/>
              <a:buFont typeface="Arial"/>
              <a:buChar char="•"/>
              <a:defRPr kumimoji="0" sz="290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Arial"/>
              <a:buChar char="•"/>
              <a:defRPr kumimoji="0" sz="260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Lucida Grande"/>
              <a:buChar char="–"/>
              <a:defRPr kumimoji="0" sz="230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143000" indent="0" algn="l" rtl="0" eaLnBrk="1" latinLnBrk="0" hangingPunct="1">
              <a:spcBef>
                <a:spcPts val="4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Tx/>
              <a:buNone/>
              <a:defRPr kumimoji="0"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1600200" indent="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Tx/>
              <a:buNone/>
              <a:defRPr kumimoji="0"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CA" sz="2400" dirty="0"/>
              <a:t>Executive Summary - </a:t>
            </a:r>
            <a:r>
              <a:rPr lang="fr-CA" sz="2400" u="sng" dirty="0">
                <a:hlinkClick r:id="rId3"/>
              </a:rPr>
              <a:t>sh.ccic.ca/ES-EN</a:t>
            </a:r>
            <a:endParaRPr lang="en-CA" sz="2400" dirty="0"/>
          </a:p>
          <a:p>
            <a:pPr marL="0" indent="0">
              <a:buFont typeface="Arial"/>
              <a:buNone/>
            </a:pPr>
            <a:r>
              <a:rPr lang="en-CA" sz="2400" dirty="0"/>
              <a:t>ES and Main Report – </a:t>
            </a:r>
            <a:r>
              <a:rPr lang="en-CA" sz="2400" dirty="0">
                <a:hlinkClick r:id="rId4"/>
              </a:rPr>
              <a:t>sh.ccic.ca/ES-Main</a:t>
            </a:r>
            <a:r>
              <a:rPr lang="en-CA" sz="2400" dirty="0"/>
              <a:t> </a:t>
            </a:r>
          </a:p>
          <a:p>
            <a:pPr marL="0" indent="0">
              <a:buFont typeface="Arial"/>
              <a:buNone/>
            </a:pPr>
            <a:r>
              <a:rPr lang="en-CA" sz="2400" dirty="0"/>
              <a:t>Full Report (ES, Main, Annex) - </a:t>
            </a:r>
            <a:r>
              <a:rPr lang="fr-CA" sz="2400" u="sng" dirty="0">
                <a:hlinkClick r:id="rId5"/>
              </a:rPr>
              <a:t>sh.ccic.ca/</a:t>
            </a:r>
            <a:r>
              <a:rPr lang="fr-CA" sz="2400" u="sng" dirty="0" err="1">
                <a:hlinkClick r:id="rId5"/>
              </a:rPr>
              <a:t>FullReport</a:t>
            </a:r>
            <a:endParaRPr lang="en-CA" sz="2400" dirty="0"/>
          </a:p>
          <a:p>
            <a:pPr marL="0" indent="0">
              <a:buFont typeface="Arial"/>
              <a:buNone/>
            </a:pPr>
            <a:r>
              <a:rPr lang="en-CA" sz="2400" dirty="0"/>
              <a:t>Annexes – </a:t>
            </a:r>
            <a:r>
              <a:rPr lang="en-CA" sz="2400" dirty="0">
                <a:hlinkClick r:id="rId6"/>
              </a:rPr>
              <a:t>sh.ccic.ca/Annexes</a:t>
            </a:r>
            <a:endParaRPr lang="en-CA" sz="2400" dirty="0"/>
          </a:p>
          <a:p>
            <a:pPr marL="0" indent="0">
              <a:buFont typeface="Arial"/>
              <a:buNone/>
            </a:pPr>
            <a:endParaRPr lang="en-CA" sz="600" dirty="0"/>
          </a:p>
          <a:p>
            <a:pPr marL="0" indent="0">
              <a:buFont typeface="Arial"/>
              <a:buNone/>
            </a:pPr>
            <a:r>
              <a:rPr lang="en-CA" sz="2400" dirty="0" err="1"/>
              <a:t>Sommaire</a:t>
            </a:r>
            <a:r>
              <a:rPr lang="en-CA" sz="2400" dirty="0"/>
              <a:t> (FR) - </a:t>
            </a:r>
            <a:r>
              <a:rPr lang="en-CA" sz="2400" u="sng" dirty="0">
                <a:hlinkClick r:id="rId7"/>
              </a:rPr>
              <a:t>sh.ccic.ca/ES-FR</a:t>
            </a:r>
            <a:endParaRPr lang="en-CA" sz="2400" u="sng" dirty="0"/>
          </a:p>
          <a:p>
            <a:pPr marL="0" indent="0">
              <a:buFont typeface="Arial"/>
              <a:buNone/>
            </a:pPr>
            <a:endParaRPr lang="en-CA" sz="600" dirty="0"/>
          </a:p>
          <a:p>
            <a:pPr marL="0" indent="0">
              <a:buFont typeface="Arial"/>
              <a:buNone/>
            </a:pPr>
            <a:r>
              <a:rPr lang="en-CA" sz="2400" dirty="0" err="1"/>
              <a:t>Resumen</a:t>
            </a:r>
            <a:r>
              <a:rPr lang="en-CA" sz="2400" dirty="0"/>
              <a:t> </a:t>
            </a:r>
            <a:r>
              <a:rPr lang="en-CA" sz="2400" dirty="0" err="1"/>
              <a:t>ejecutivo</a:t>
            </a:r>
            <a:r>
              <a:rPr lang="en-CA" sz="2400" dirty="0"/>
              <a:t> (ES) -  </a:t>
            </a:r>
            <a:r>
              <a:rPr lang="en-CA" sz="2400" u="sng" dirty="0">
                <a:hlinkClick r:id="rId8"/>
              </a:rPr>
              <a:t>sh.ccic.ca/ES-ES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414284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CA" dirty="0" err="1"/>
              <a:t>merci</a:t>
            </a:r>
            <a:r>
              <a:rPr lang="en-CA" dirty="0"/>
              <a:t>!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>
          <a:xfrm>
            <a:off x="323528" y="1268760"/>
            <a:ext cx="6633592" cy="648072"/>
          </a:xfrm>
        </p:spPr>
        <p:txBody>
          <a:bodyPr/>
          <a:lstStyle/>
          <a:p>
            <a:r>
              <a:rPr lang="en-CA" dirty="0"/>
              <a:t>Questions? </a:t>
            </a:r>
          </a:p>
        </p:txBody>
      </p:sp>
    </p:spTree>
    <p:extLst>
      <p:ext uri="{BB962C8B-B14F-4D97-AF65-F5344CB8AC3E}">
        <p14:creationId xmlns:p14="http://schemas.microsoft.com/office/powerpoint/2010/main" val="432171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 </a:t>
            </a:r>
            <a:r>
              <a:rPr lang="en-US" dirty="0" err="1"/>
              <a:t>examen</a:t>
            </a:r>
            <a:r>
              <a:rPr lang="en-US" dirty="0"/>
              <a:t> des </a:t>
            </a:r>
            <a:r>
              <a:rPr lang="en-US" dirty="0" err="1"/>
              <a:t>meilleures</a:t>
            </a:r>
            <a:r>
              <a:rPr lang="en-US" dirty="0"/>
              <a:t> </a:t>
            </a:r>
            <a:r>
              <a:rPr lang="en-US" dirty="0" err="1"/>
              <a:t>pratiques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2800" dirty="0"/>
              <a:t>Initiative de la </a:t>
            </a:r>
            <a:r>
              <a:rPr lang="en-CA" sz="2800" dirty="0" err="1"/>
              <a:t>société</a:t>
            </a:r>
            <a:r>
              <a:rPr lang="en-CA" sz="2800" dirty="0"/>
              <a:t> </a:t>
            </a:r>
            <a:r>
              <a:rPr lang="en-CA" sz="2800" dirty="0" err="1"/>
              <a:t>civile</a:t>
            </a:r>
            <a:endParaRPr lang="en-CA" sz="2800" dirty="0"/>
          </a:p>
          <a:p>
            <a:pPr marL="0" indent="0">
              <a:buNone/>
            </a:pPr>
            <a:endParaRPr lang="en-CA" sz="2800" dirty="0"/>
          </a:p>
          <a:p>
            <a:pPr marL="0" indent="0">
              <a:buNone/>
            </a:pPr>
            <a:endParaRPr lang="en-CA" sz="2800" b="1" dirty="0"/>
          </a:p>
          <a:p>
            <a:pPr marL="0" indent="0">
              <a:buNone/>
            </a:pPr>
            <a:r>
              <a:rPr lang="en-CA" sz="2800" dirty="0"/>
              <a:t>Approach</a:t>
            </a:r>
          </a:p>
          <a:p>
            <a:r>
              <a:rPr lang="en-CA" sz="2800" dirty="0"/>
              <a:t>46 ENV</a:t>
            </a:r>
          </a:p>
          <a:p>
            <a:r>
              <a:rPr lang="en-CA" sz="2800" dirty="0" err="1"/>
              <a:t>Gouvernance</a:t>
            </a:r>
            <a:r>
              <a:rPr lang="en-CA" sz="2800" dirty="0"/>
              <a:t> et institutions, </a:t>
            </a:r>
            <a:r>
              <a:rPr lang="en-CA" sz="2800" dirty="0" err="1"/>
              <a:t>politiques</a:t>
            </a:r>
            <a:r>
              <a:rPr lang="en-CA" sz="2800" dirty="0"/>
              <a:t> et </a:t>
            </a:r>
            <a:r>
              <a:rPr lang="en-CA" sz="2800" dirty="0" err="1"/>
              <a:t>moyens</a:t>
            </a:r>
            <a:r>
              <a:rPr lang="en-CA" sz="2800" dirty="0"/>
              <a:t> de </a:t>
            </a:r>
            <a:r>
              <a:rPr lang="en-CA" sz="2800" dirty="0" err="1"/>
              <a:t>mise</a:t>
            </a:r>
            <a:r>
              <a:rPr lang="en-CA" sz="2800" dirty="0"/>
              <a:t> en oeuvre </a:t>
            </a:r>
          </a:p>
          <a:p>
            <a:r>
              <a:rPr lang="en-CA" sz="2800" dirty="0" err="1"/>
              <a:t>Lignes</a:t>
            </a:r>
            <a:r>
              <a:rPr lang="en-CA" sz="2800" dirty="0"/>
              <a:t> </a:t>
            </a:r>
            <a:r>
              <a:rPr lang="en-CA" sz="2800" dirty="0" err="1"/>
              <a:t>directrices</a:t>
            </a:r>
            <a:r>
              <a:rPr lang="en-CA" sz="2800" dirty="0"/>
              <a:t> communes </a:t>
            </a:r>
            <a:r>
              <a:rPr lang="en-CA" sz="2800" dirty="0" err="1"/>
              <a:t>proposées</a:t>
            </a:r>
            <a:r>
              <a:rPr lang="en-CA" sz="2800" dirty="0"/>
              <a:t> par le </a:t>
            </a:r>
            <a:r>
              <a:rPr lang="en-CA" sz="2800" dirty="0" err="1"/>
              <a:t>Secrétaire-Général</a:t>
            </a:r>
            <a:r>
              <a:rPr lang="en-CA" sz="2800" dirty="0"/>
              <a:t> de </a:t>
            </a:r>
            <a:r>
              <a:rPr lang="en-CA" sz="2800" dirty="0" err="1"/>
              <a:t>l’ONU</a:t>
            </a:r>
            <a:endParaRPr lang="en-CA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2FE010-BE30-4DB2-9560-0B03C4E8D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687573"/>
            <a:ext cx="8407498" cy="123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167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picture of a question mark SDGs">
            <a:extLst>
              <a:ext uri="{FF2B5EF4-FFF2-40B4-BE49-F238E27FC236}">
                <a16:creationId xmlns:a16="http://schemas.microsoft.com/office/drawing/2014/main" id="{04C8A4FD-A80A-43BA-9529-6A288F52E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72" y="768166"/>
            <a:ext cx="6488352" cy="486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113208-049A-4385-9235-480146F73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1040160"/>
          </a:xfrm>
        </p:spPr>
        <p:txBody>
          <a:bodyPr>
            <a:normAutofit fontScale="90000"/>
          </a:bodyPr>
          <a:lstStyle/>
          <a:p>
            <a:r>
              <a:rPr lang="en-CA" dirty="0" err="1"/>
              <a:t>Sondage</a:t>
            </a:r>
            <a:r>
              <a:rPr lang="en-CA" dirty="0"/>
              <a:t> – Qui </a:t>
            </a:r>
            <a:r>
              <a:rPr lang="en-CA" dirty="0" err="1"/>
              <a:t>êtes</a:t>
            </a:r>
            <a:r>
              <a:rPr lang="en-CA" dirty="0"/>
              <a:t> </a:t>
            </a:r>
            <a:r>
              <a:rPr lang="en-CA" dirty="0" err="1"/>
              <a:t>vous</a:t>
            </a:r>
            <a:r>
              <a:rPr lang="en-CA" dirty="0"/>
              <a:t>? Comment </a:t>
            </a:r>
            <a:r>
              <a:rPr lang="en-CA" dirty="0" err="1"/>
              <a:t>utilisez-vous</a:t>
            </a:r>
            <a:r>
              <a:rPr lang="en-CA" dirty="0"/>
              <a:t> le rapport?</a:t>
            </a:r>
          </a:p>
        </p:txBody>
      </p:sp>
      <p:pic>
        <p:nvPicPr>
          <p:cNvPr id="1026" name="Picture 2" descr="Image result for picture of a question mark SDGs">
            <a:extLst>
              <a:ext uri="{FF2B5EF4-FFF2-40B4-BE49-F238E27FC236}">
                <a16:creationId xmlns:a16="http://schemas.microsoft.com/office/drawing/2014/main" id="{8D9E415A-DC30-4C0C-84F1-B619326124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1" r="10080" b="6320"/>
          <a:stretch/>
        </p:blipFill>
        <p:spPr bwMode="auto">
          <a:xfrm>
            <a:off x="3707904" y="2276872"/>
            <a:ext cx="1613993" cy="18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B98D325-0236-4130-AF70-7A47B150090D}"/>
              </a:ext>
            </a:extLst>
          </p:cNvPr>
          <p:cNvSpPr/>
          <p:nvPr/>
        </p:nvSpPr>
        <p:spPr>
          <a:xfrm>
            <a:off x="3275856" y="2924944"/>
            <a:ext cx="41301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E939A6-FADB-4CD8-A7D1-1B760A211D6C}"/>
              </a:ext>
            </a:extLst>
          </p:cNvPr>
          <p:cNvSpPr/>
          <p:nvPr/>
        </p:nvSpPr>
        <p:spPr>
          <a:xfrm>
            <a:off x="5321897" y="2924944"/>
            <a:ext cx="474239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4978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Principales</a:t>
            </a:r>
            <a:r>
              <a:rPr lang="en-US" dirty="0"/>
              <a:t> </a:t>
            </a:r>
            <a:r>
              <a:rPr lang="en-US" dirty="0" err="1"/>
              <a:t>Caractéristiques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C560E3-BA26-4B66-85C2-C38A20908D9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1AF1583-E5DC-4B19-8BCB-E1EE94982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591" y="1051430"/>
            <a:ext cx="1684124" cy="36038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EA6BAB-BAA0-484A-A6FE-7ACCE73FB5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981"/>
          <a:stretch/>
        </p:blipFill>
        <p:spPr>
          <a:xfrm>
            <a:off x="6005558" y="692696"/>
            <a:ext cx="2886630" cy="31486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652E260-651A-4C64-9157-BB1314FDE7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1840" y="864144"/>
            <a:ext cx="2706408" cy="35011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F05A21B-EBDD-4335-97F5-87CA614E1A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7325" y="3869470"/>
            <a:ext cx="2690290" cy="23512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98662A1-5F16-4C8A-8A61-9875AC6474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4748" y="4038483"/>
            <a:ext cx="3142628" cy="139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436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1040160"/>
          </a:xfrm>
        </p:spPr>
        <p:txBody>
          <a:bodyPr>
            <a:normAutofit fontScale="90000"/>
          </a:bodyPr>
          <a:lstStyle/>
          <a:p>
            <a:r>
              <a:rPr lang="en-US" dirty="0"/>
              <a:t>Comment ‘Progression de la </a:t>
            </a:r>
            <a:r>
              <a:rPr lang="en-US" dirty="0" err="1"/>
              <a:t>mise</a:t>
            </a:r>
            <a:r>
              <a:rPr lang="en-US" dirty="0"/>
              <a:t> en oeuvre des ODD au </a:t>
            </a:r>
            <a:r>
              <a:rPr lang="en-US" dirty="0" err="1"/>
              <a:t>niveau</a:t>
            </a:r>
            <a:r>
              <a:rPr lang="en-US" dirty="0"/>
              <a:t> national' </a:t>
            </a:r>
            <a:r>
              <a:rPr lang="en-US" dirty="0" err="1"/>
              <a:t>peut</a:t>
            </a:r>
            <a:r>
              <a:rPr lang="en-US" dirty="0"/>
              <a:t>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utile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C560E3-BA26-4B66-85C2-C38A20908D9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6948" y="1268760"/>
            <a:ext cx="5117180" cy="5112568"/>
          </a:xfrm>
        </p:spPr>
        <p:txBody>
          <a:bodyPr>
            <a:normAutofit fontScale="92500" lnSpcReduction="10000"/>
          </a:bodyPr>
          <a:lstStyle/>
          <a:p>
            <a:r>
              <a:rPr lang="en-CA" sz="2800" dirty="0" err="1"/>
              <a:t>Comprendre</a:t>
            </a:r>
            <a:r>
              <a:rPr lang="en-CA" sz="2800" dirty="0"/>
              <a:t> </a:t>
            </a:r>
            <a:r>
              <a:rPr lang="en-CA" sz="2800" dirty="0" err="1"/>
              <a:t>l'état</a:t>
            </a:r>
            <a:r>
              <a:rPr lang="en-CA" sz="2800" dirty="0"/>
              <a:t> </a:t>
            </a:r>
            <a:r>
              <a:rPr lang="en-CA" sz="2800" dirty="0" err="1"/>
              <a:t>actuel</a:t>
            </a:r>
            <a:r>
              <a:rPr lang="en-CA" sz="2800" dirty="0"/>
              <a:t> de la </a:t>
            </a:r>
            <a:r>
              <a:rPr lang="en-CA" sz="2800" dirty="0" err="1"/>
              <a:t>mise</a:t>
            </a:r>
            <a:r>
              <a:rPr lang="en-CA" sz="2800" dirty="0"/>
              <a:t> en </a:t>
            </a:r>
            <a:r>
              <a:rPr lang="en-CA" sz="2800" dirty="0" err="1"/>
              <a:t>œuvre</a:t>
            </a:r>
            <a:r>
              <a:rPr lang="en-CA" sz="2800" dirty="0"/>
              <a:t> du Programme 2030</a:t>
            </a:r>
          </a:p>
          <a:p>
            <a:r>
              <a:rPr lang="en-CA" sz="2800" dirty="0"/>
              <a:t>Identifier les </a:t>
            </a:r>
            <a:r>
              <a:rPr lang="en-CA" sz="2800" dirty="0" err="1"/>
              <a:t>meilleures</a:t>
            </a:r>
            <a:r>
              <a:rPr lang="en-CA" sz="2800" dirty="0"/>
              <a:t> </a:t>
            </a:r>
            <a:r>
              <a:rPr lang="en-CA" sz="2800" dirty="0" err="1"/>
              <a:t>pratiques</a:t>
            </a:r>
            <a:r>
              <a:rPr lang="en-CA" sz="2800" dirty="0"/>
              <a:t> pour la </a:t>
            </a:r>
            <a:r>
              <a:rPr lang="en-CA" sz="2800" dirty="0" err="1"/>
              <a:t>mise</a:t>
            </a:r>
            <a:r>
              <a:rPr lang="en-CA" sz="2800" dirty="0"/>
              <a:t> en </a:t>
            </a:r>
            <a:r>
              <a:rPr lang="en-CA" sz="2800" dirty="0" err="1"/>
              <a:t>œuvre</a:t>
            </a:r>
            <a:r>
              <a:rPr lang="en-CA" sz="2800" dirty="0"/>
              <a:t> des ODD et pour les ENV</a:t>
            </a:r>
          </a:p>
          <a:p>
            <a:r>
              <a:rPr lang="en-CA" sz="2800" dirty="0"/>
              <a:t>Base pour les rapports </a:t>
            </a:r>
            <a:r>
              <a:rPr lang="en-CA" sz="2800" dirty="0" err="1"/>
              <a:t>parallèles</a:t>
            </a:r>
            <a:endParaRPr lang="en-CA" sz="2800" dirty="0"/>
          </a:p>
          <a:p>
            <a:r>
              <a:rPr lang="en-CA" sz="2800" dirty="0" err="1"/>
              <a:t>Outil</a:t>
            </a:r>
            <a:r>
              <a:rPr lang="en-CA" sz="2800" dirty="0"/>
              <a:t> de </a:t>
            </a:r>
            <a:r>
              <a:rPr lang="en-CA" sz="2800" dirty="0" err="1"/>
              <a:t>plaidoyer</a:t>
            </a:r>
            <a:endParaRPr lang="en-CA" sz="2800" dirty="0"/>
          </a:p>
          <a:p>
            <a:r>
              <a:rPr lang="en-CA" sz="2800" dirty="0" err="1"/>
              <a:t>Référentiel</a:t>
            </a:r>
            <a:r>
              <a:rPr lang="en-CA" sz="2800" dirty="0"/>
              <a:t> </a:t>
            </a:r>
            <a:r>
              <a:rPr lang="en-CA" sz="2800" dirty="0" err="1"/>
              <a:t>relatif</a:t>
            </a:r>
            <a:r>
              <a:rPr lang="en-CA" sz="2800" dirty="0"/>
              <a:t> au </a:t>
            </a:r>
            <a:r>
              <a:rPr lang="en-CA" sz="2800" dirty="0" err="1"/>
              <a:t>progrès</a:t>
            </a:r>
            <a:r>
              <a:rPr lang="en-CA" sz="2800" dirty="0"/>
              <a:t> au </a:t>
            </a:r>
            <a:r>
              <a:rPr lang="en-CA" sz="2800" dirty="0" err="1"/>
              <a:t>niveau</a:t>
            </a:r>
            <a:r>
              <a:rPr lang="en-CA" sz="2800" dirty="0"/>
              <a:t> de </a:t>
            </a:r>
            <a:r>
              <a:rPr lang="en-CA" sz="2800" dirty="0" err="1"/>
              <a:t>chaque</a:t>
            </a:r>
            <a:r>
              <a:rPr lang="en-CA" sz="2800" dirty="0"/>
              <a:t> pays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634F94-976C-47BC-9B1B-8DB05DA9FB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489" y="1485184"/>
            <a:ext cx="2771959" cy="3600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1681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Principales</a:t>
            </a:r>
            <a:r>
              <a:rPr lang="en-US" dirty="0"/>
              <a:t> conclusions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C560E3-BA26-4B66-85C2-C38A20908D9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6948" y="1268760"/>
            <a:ext cx="8153400" cy="4824536"/>
          </a:xfrm>
        </p:spPr>
        <p:txBody>
          <a:bodyPr>
            <a:normAutofit/>
          </a:bodyPr>
          <a:lstStyle/>
          <a:p>
            <a:r>
              <a:rPr lang="en-CA" sz="2800" dirty="0"/>
              <a:t>Les pays </a:t>
            </a:r>
            <a:r>
              <a:rPr lang="en-CA" sz="2800" dirty="0" err="1"/>
              <a:t>continuent</a:t>
            </a:r>
            <a:r>
              <a:rPr lang="en-CA" sz="2800" dirty="0"/>
              <a:t> </a:t>
            </a:r>
            <a:r>
              <a:rPr lang="en-CA" sz="2800" dirty="0" err="1"/>
              <a:t>à</a:t>
            </a:r>
            <a:r>
              <a:rPr lang="en-CA" sz="2800" dirty="0"/>
              <a:t> </a:t>
            </a:r>
            <a:r>
              <a:rPr lang="en-CA" sz="2800" dirty="0" err="1"/>
              <a:t>progresser</a:t>
            </a:r>
            <a:r>
              <a:rPr lang="en-CA" sz="2800" dirty="0"/>
              <a:t> en </a:t>
            </a:r>
            <a:r>
              <a:rPr lang="en-CA" sz="2800" dirty="0" err="1"/>
              <a:t>ce</a:t>
            </a:r>
            <a:r>
              <a:rPr lang="en-CA" sz="2800" dirty="0"/>
              <a:t> qui </a:t>
            </a:r>
            <a:r>
              <a:rPr lang="en-CA" sz="2800" dirty="0" err="1"/>
              <a:t>concerne</a:t>
            </a:r>
            <a:r>
              <a:rPr lang="en-CA" sz="2800" dirty="0"/>
              <a:t> les </a:t>
            </a:r>
            <a:r>
              <a:rPr lang="en-CA" sz="2800" dirty="0" err="1"/>
              <a:t>fondements</a:t>
            </a:r>
            <a:r>
              <a:rPr lang="en-CA" sz="2800" dirty="0"/>
              <a:t> de la </a:t>
            </a:r>
            <a:r>
              <a:rPr lang="en-CA" sz="2800" dirty="0" err="1"/>
              <a:t>mise</a:t>
            </a:r>
            <a:r>
              <a:rPr lang="en-CA" sz="2800" dirty="0"/>
              <a:t> en </a:t>
            </a:r>
            <a:r>
              <a:rPr lang="en-CA" sz="2800" dirty="0" err="1"/>
              <a:t>œuvre</a:t>
            </a:r>
            <a:r>
              <a:rPr lang="en-CA" sz="2800" dirty="0"/>
              <a:t> des ODD, </a:t>
            </a:r>
            <a:r>
              <a:rPr lang="en-CA" sz="2800" dirty="0" err="1"/>
              <a:t>mais</a:t>
            </a:r>
            <a:r>
              <a:rPr lang="en-CA" sz="2800" dirty="0"/>
              <a:t> les </a:t>
            </a:r>
            <a:r>
              <a:rPr lang="en-CA" sz="2800" dirty="0" err="1"/>
              <a:t>progrès</a:t>
            </a:r>
            <a:r>
              <a:rPr lang="en-CA" sz="2800" dirty="0"/>
              <a:t> </a:t>
            </a:r>
            <a:r>
              <a:rPr lang="en-CA" sz="2800" dirty="0" err="1"/>
              <a:t>varient</a:t>
            </a:r>
            <a:endParaRPr lang="en-CA" sz="2800" dirty="0"/>
          </a:p>
          <a:p>
            <a:r>
              <a:rPr lang="en-CA" sz="2800" dirty="0"/>
              <a:t>Les </a:t>
            </a:r>
            <a:r>
              <a:rPr lang="en-CA" sz="2800" dirty="0" err="1"/>
              <a:t>élements</a:t>
            </a:r>
            <a:r>
              <a:rPr lang="en-CA" sz="2800" dirty="0"/>
              <a:t> les plus </a:t>
            </a:r>
            <a:r>
              <a:rPr lang="en-CA" sz="2800" dirty="0" err="1"/>
              <a:t>transformateurs</a:t>
            </a:r>
            <a:r>
              <a:rPr lang="en-CA" sz="2800" dirty="0"/>
              <a:t> du Programme 2030 </a:t>
            </a:r>
            <a:r>
              <a:rPr lang="en-CA" sz="2800" dirty="0" err="1"/>
              <a:t>n’ont</a:t>
            </a:r>
            <a:r>
              <a:rPr lang="en-CA" sz="2800" dirty="0"/>
              <a:t> </a:t>
            </a:r>
            <a:r>
              <a:rPr lang="en-CA" sz="2800" dirty="0" err="1"/>
              <a:t>toujours</a:t>
            </a:r>
            <a:r>
              <a:rPr lang="en-CA" sz="2800" dirty="0"/>
              <a:t> pas </a:t>
            </a:r>
            <a:r>
              <a:rPr lang="en-CA" sz="2800" dirty="0" err="1"/>
              <a:t>été</a:t>
            </a:r>
            <a:r>
              <a:rPr lang="en-CA" sz="2800" dirty="0"/>
              <a:t> </a:t>
            </a:r>
            <a:r>
              <a:rPr lang="en-CA" sz="2800" dirty="0" err="1"/>
              <a:t>mis</a:t>
            </a:r>
            <a:r>
              <a:rPr lang="en-CA" sz="2800" dirty="0"/>
              <a:t> en oeuvre</a:t>
            </a:r>
          </a:p>
          <a:p>
            <a:r>
              <a:rPr lang="en-CA" sz="2800" dirty="0"/>
              <a:t>Les pays </a:t>
            </a:r>
            <a:r>
              <a:rPr lang="en-CA" sz="2800" dirty="0" err="1"/>
              <a:t>pourraient</a:t>
            </a:r>
            <a:r>
              <a:rPr lang="en-CA" sz="2800" dirty="0"/>
              <a:t> </a:t>
            </a:r>
            <a:r>
              <a:rPr lang="en-CA" sz="2800" dirty="0" err="1"/>
              <a:t>mieux</a:t>
            </a:r>
            <a:r>
              <a:rPr lang="en-CA" sz="2800" dirty="0"/>
              <a:t> </a:t>
            </a:r>
            <a:r>
              <a:rPr lang="en-CA" sz="2800" dirty="0" err="1"/>
              <a:t>tirer</a:t>
            </a:r>
            <a:r>
              <a:rPr lang="en-CA" sz="2800" dirty="0"/>
              <a:t> </a:t>
            </a:r>
            <a:r>
              <a:rPr lang="en-CA" sz="2800" dirty="0" err="1"/>
              <a:t>parti</a:t>
            </a:r>
            <a:r>
              <a:rPr lang="en-CA" sz="2800" dirty="0"/>
              <a:t> des ENV et du FPHN</a:t>
            </a:r>
          </a:p>
          <a:p>
            <a:endParaRPr lang="en-CA" sz="2800" dirty="0"/>
          </a:p>
          <a:p>
            <a:endParaRPr lang="en-CA" sz="2800" dirty="0"/>
          </a:p>
          <a:p>
            <a:endParaRPr lang="en-CA" sz="2800" dirty="0"/>
          </a:p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333497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Principales</a:t>
            </a:r>
            <a:r>
              <a:rPr lang="en-US" dirty="0"/>
              <a:t> conclusions – </a:t>
            </a:r>
            <a:r>
              <a:rPr lang="en-US" dirty="0" err="1"/>
              <a:t>gouvernance</a:t>
            </a:r>
            <a:r>
              <a:rPr lang="en-US" dirty="0"/>
              <a:t> et institutions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3049B-E7B2-4760-A1B9-75C642210C0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259632" y="1196752"/>
            <a:ext cx="7506416" cy="4608512"/>
          </a:xfrm>
        </p:spPr>
        <p:txBody>
          <a:bodyPr>
            <a:normAutofit/>
          </a:bodyPr>
          <a:lstStyle/>
          <a:p>
            <a:r>
              <a:rPr lang="en-CA" sz="2800" dirty="0"/>
              <a:t>Augmentation </a:t>
            </a:r>
            <a:r>
              <a:rPr lang="en-CA" sz="2800" dirty="0" err="1"/>
              <a:t>significative</a:t>
            </a:r>
            <a:r>
              <a:rPr lang="en-CA" sz="2800" dirty="0"/>
              <a:t> de la participation des </a:t>
            </a:r>
            <a:r>
              <a:rPr lang="en-CA" sz="2800" dirty="0" err="1"/>
              <a:t>acteurs</a:t>
            </a:r>
            <a:r>
              <a:rPr lang="en-CA" sz="2800" dirty="0"/>
              <a:t> non </a:t>
            </a:r>
            <a:r>
              <a:rPr lang="en-CA" sz="2800" dirty="0" err="1"/>
              <a:t>étatiques</a:t>
            </a:r>
            <a:r>
              <a:rPr lang="en-CA" sz="2800" dirty="0"/>
              <a:t> </a:t>
            </a:r>
            <a:r>
              <a:rPr lang="en-CA" sz="2800" dirty="0" err="1"/>
              <a:t>dans</a:t>
            </a:r>
            <a:r>
              <a:rPr lang="en-CA" sz="2800" dirty="0"/>
              <a:t> les </a:t>
            </a:r>
            <a:r>
              <a:rPr lang="en-CA" sz="2800" dirty="0" err="1"/>
              <a:t>mécanismes</a:t>
            </a:r>
            <a:r>
              <a:rPr lang="en-CA" sz="2800" dirty="0"/>
              <a:t> de </a:t>
            </a:r>
            <a:r>
              <a:rPr lang="en-CA" sz="2800" dirty="0" err="1"/>
              <a:t>gouvernance</a:t>
            </a:r>
            <a:endParaRPr lang="en-CA" sz="2800" dirty="0"/>
          </a:p>
          <a:p>
            <a:pPr>
              <a:spcBef>
                <a:spcPts val="1900"/>
              </a:spcBef>
            </a:pPr>
            <a:r>
              <a:rPr lang="en-CA" sz="2800" dirty="0" err="1"/>
              <a:t>Nombre</a:t>
            </a:r>
            <a:r>
              <a:rPr lang="en-CA" sz="2800" dirty="0"/>
              <a:t> </a:t>
            </a:r>
            <a:r>
              <a:rPr lang="en-CA" sz="2800" dirty="0" err="1"/>
              <a:t>limité</a:t>
            </a:r>
            <a:r>
              <a:rPr lang="en-CA" sz="2800" dirty="0"/>
              <a:t> de </a:t>
            </a:r>
            <a:r>
              <a:rPr lang="en-CA" sz="2800" dirty="0" err="1"/>
              <a:t>mécanismes</a:t>
            </a:r>
            <a:r>
              <a:rPr lang="en-CA" sz="2800" dirty="0"/>
              <a:t> pour </a:t>
            </a:r>
            <a:r>
              <a:rPr lang="en-CA" sz="2800" dirty="0" err="1"/>
              <a:t>l’engagement</a:t>
            </a:r>
            <a:r>
              <a:rPr lang="en-CA" sz="2800" dirty="0"/>
              <a:t> des parties </a:t>
            </a:r>
            <a:r>
              <a:rPr lang="en-CA" sz="2800" dirty="0" err="1"/>
              <a:t>prenantes</a:t>
            </a:r>
            <a:r>
              <a:rPr lang="en-CA" sz="2800" dirty="0"/>
              <a:t> </a:t>
            </a:r>
          </a:p>
          <a:p>
            <a:pPr>
              <a:spcBef>
                <a:spcPts val="1900"/>
              </a:spcBef>
            </a:pPr>
            <a:r>
              <a:rPr lang="en-CA" sz="2800" dirty="0"/>
              <a:t>Le rapport propose des </a:t>
            </a:r>
            <a:r>
              <a:rPr lang="en-CA" sz="2800" dirty="0" err="1"/>
              <a:t>principes</a:t>
            </a:r>
            <a:r>
              <a:rPr lang="en-CA" sz="2800" dirty="0"/>
              <a:t> pour </a:t>
            </a:r>
            <a:r>
              <a:rPr lang="en-CA" sz="2800" dirty="0" err="1"/>
              <a:t>améliorer</a:t>
            </a:r>
            <a:r>
              <a:rPr lang="en-CA" sz="2800" dirty="0"/>
              <a:t> </a:t>
            </a:r>
            <a:r>
              <a:rPr lang="en-CA" sz="2800" dirty="0" err="1"/>
              <a:t>cet</a:t>
            </a:r>
            <a:r>
              <a:rPr lang="en-CA" sz="2800" dirty="0"/>
              <a:t> engagement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10AB64-D03B-438D-9B53-EE34CBB716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56" y="1268760"/>
            <a:ext cx="1080000" cy="10081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0A2E02-64B4-4823-A6F6-10AD743E6B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36912"/>
            <a:ext cx="1080000" cy="108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962F39-87B5-460B-BD62-1FB445E02B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56" y="3927356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071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Principales</a:t>
            </a:r>
            <a:r>
              <a:rPr lang="en-US" dirty="0"/>
              <a:t> conclusions – </a:t>
            </a:r>
            <a:r>
              <a:rPr lang="en-US" dirty="0" err="1"/>
              <a:t>gouvernance</a:t>
            </a:r>
            <a:r>
              <a:rPr lang="en-US" dirty="0"/>
              <a:t> et institutions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30702153"/>
              </p:ext>
            </p:extLst>
          </p:nvPr>
        </p:nvGraphicFramePr>
        <p:xfrm>
          <a:off x="1115616" y="1628800"/>
          <a:ext cx="7344816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1520" y="1124744"/>
            <a:ext cx="3627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err="1"/>
              <a:t>Principes</a:t>
            </a:r>
            <a:r>
              <a:rPr lang="en-CA" sz="2800" dirty="0"/>
              <a:t> </a:t>
            </a:r>
            <a:r>
              <a:rPr lang="en-CA" sz="2800" dirty="0" err="1"/>
              <a:t>d’engagement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4237631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1E4D0-ECAF-49BA-AEB6-7F1086AAD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Principales</a:t>
            </a:r>
            <a:r>
              <a:rPr lang="en-CA" dirty="0"/>
              <a:t> conclusions – </a:t>
            </a:r>
            <a:r>
              <a:rPr lang="en-CA" dirty="0" err="1"/>
              <a:t>Politiques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FC6AE-53B1-4A50-B620-60BE3211D82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259632" y="980728"/>
            <a:ext cx="7506416" cy="5004456"/>
          </a:xfrm>
        </p:spPr>
        <p:txBody>
          <a:bodyPr>
            <a:normAutofit/>
          </a:bodyPr>
          <a:lstStyle/>
          <a:p>
            <a:r>
              <a:rPr lang="en-CA" dirty="0"/>
              <a:t>La </a:t>
            </a:r>
            <a:r>
              <a:rPr lang="en-CA" dirty="0" err="1"/>
              <a:t>plupart</a:t>
            </a:r>
            <a:r>
              <a:rPr lang="en-CA" dirty="0"/>
              <a:t> des pays </a:t>
            </a:r>
            <a:r>
              <a:rPr lang="en-CA" dirty="0" err="1"/>
              <a:t>ont</a:t>
            </a:r>
            <a:r>
              <a:rPr lang="en-CA" dirty="0"/>
              <a:t> </a:t>
            </a:r>
            <a:r>
              <a:rPr lang="en-CA" dirty="0" err="1"/>
              <a:t>examiné</a:t>
            </a:r>
            <a:r>
              <a:rPr lang="en-CA" dirty="0"/>
              <a:t> des </a:t>
            </a:r>
            <a:r>
              <a:rPr lang="en-CA" dirty="0" err="1"/>
              <a:t>données</a:t>
            </a:r>
            <a:r>
              <a:rPr lang="en-CA" dirty="0"/>
              <a:t> et / </a:t>
            </a:r>
            <a:r>
              <a:rPr lang="en-CA" dirty="0" err="1"/>
              <a:t>ou</a:t>
            </a:r>
            <a:r>
              <a:rPr lang="en-CA" dirty="0"/>
              <a:t> des </a:t>
            </a:r>
            <a:r>
              <a:rPr lang="en-CA" dirty="0" err="1"/>
              <a:t>politiques</a:t>
            </a:r>
            <a:r>
              <a:rPr lang="en-CA" dirty="0"/>
              <a:t> pour identifier les </a:t>
            </a:r>
            <a:r>
              <a:rPr lang="en-CA" dirty="0" err="1"/>
              <a:t>lacunes</a:t>
            </a:r>
            <a:r>
              <a:rPr lang="en-CA" dirty="0"/>
              <a:t> et </a:t>
            </a:r>
            <a:r>
              <a:rPr lang="en-CA" dirty="0" err="1"/>
              <a:t>établir</a:t>
            </a:r>
            <a:r>
              <a:rPr lang="en-CA" dirty="0"/>
              <a:t> des bases de </a:t>
            </a:r>
            <a:r>
              <a:rPr lang="en-CA" dirty="0" err="1"/>
              <a:t>référence</a:t>
            </a:r>
            <a:r>
              <a:rPr lang="en-CA" dirty="0"/>
              <a:t>, </a:t>
            </a:r>
            <a:r>
              <a:rPr lang="en-CA" dirty="0" err="1"/>
              <a:t>bien</a:t>
            </a:r>
            <a:r>
              <a:rPr lang="en-CA" dirty="0"/>
              <a:t> </a:t>
            </a:r>
            <a:r>
              <a:rPr lang="en-CA" dirty="0" err="1"/>
              <a:t>que</a:t>
            </a:r>
            <a:r>
              <a:rPr lang="en-CA" dirty="0"/>
              <a:t> </a:t>
            </a:r>
            <a:r>
              <a:rPr lang="en-CA" dirty="0" err="1"/>
              <a:t>moins</a:t>
            </a:r>
            <a:r>
              <a:rPr lang="en-CA" dirty="0"/>
              <a:t> </a:t>
            </a:r>
            <a:r>
              <a:rPr lang="en-CA" dirty="0" err="1"/>
              <a:t>qu'en</a:t>
            </a:r>
            <a:r>
              <a:rPr lang="en-CA" dirty="0"/>
              <a:t> 2017</a:t>
            </a:r>
          </a:p>
          <a:p>
            <a:pPr>
              <a:spcBef>
                <a:spcPts val="1300"/>
              </a:spcBef>
            </a:pPr>
            <a:r>
              <a:rPr lang="en-CA" dirty="0"/>
              <a:t>Accent </a:t>
            </a:r>
            <a:r>
              <a:rPr lang="en-CA" dirty="0" err="1"/>
              <a:t>mis</a:t>
            </a:r>
            <a:r>
              <a:rPr lang="en-CA" dirty="0"/>
              <a:t> </a:t>
            </a:r>
            <a:r>
              <a:rPr lang="en-CA" dirty="0" err="1"/>
              <a:t>sur</a:t>
            </a:r>
            <a:r>
              <a:rPr lang="en-CA" dirty="0"/>
              <a:t> les ODD, </a:t>
            </a:r>
            <a:r>
              <a:rPr lang="en-CA" dirty="0" err="1"/>
              <a:t>plutôt</a:t>
            </a:r>
            <a:r>
              <a:rPr lang="en-CA" dirty="0"/>
              <a:t> </a:t>
            </a:r>
            <a:r>
              <a:rPr lang="en-CA" dirty="0" err="1"/>
              <a:t>que</a:t>
            </a:r>
            <a:r>
              <a:rPr lang="en-CA" dirty="0"/>
              <a:t> </a:t>
            </a:r>
            <a:r>
              <a:rPr lang="en-CA" dirty="0" err="1"/>
              <a:t>sur</a:t>
            </a:r>
            <a:r>
              <a:rPr lang="en-CA" dirty="0"/>
              <a:t> les </a:t>
            </a:r>
            <a:r>
              <a:rPr lang="en-CA" dirty="0" err="1"/>
              <a:t>principes</a:t>
            </a:r>
            <a:r>
              <a:rPr lang="en-CA" dirty="0"/>
              <a:t> du Programme 2030</a:t>
            </a:r>
          </a:p>
          <a:p>
            <a:pPr>
              <a:spcBef>
                <a:spcPts val="3700"/>
              </a:spcBef>
            </a:pPr>
            <a:r>
              <a:rPr lang="en-CA" dirty="0"/>
              <a:t>Inclusion de la culture </a:t>
            </a:r>
            <a:r>
              <a:rPr lang="en-CA" dirty="0" err="1"/>
              <a:t>dans</a:t>
            </a:r>
            <a:r>
              <a:rPr lang="en-CA" dirty="0"/>
              <a:t> les </a:t>
            </a:r>
            <a:r>
              <a:rPr lang="en-CA" dirty="0" err="1"/>
              <a:t>priorités</a:t>
            </a:r>
            <a:r>
              <a:rPr lang="en-CA" dirty="0"/>
              <a:t> </a:t>
            </a:r>
            <a:r>
              <a:rPr lang="en-CA" dirty="0" err="1"/>
              <a:t>nationales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906DC2-97E8-427B-B671-15139F86C9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94" y="2925044"/>
            <a:ext cx="900000" cy="90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FEF600-F191-4691-94EB-8329020272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94" y="4347052"/>
            <a:ext cx="901048" cy="90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26" y="1023847"/>
            <a:ext cx="872816" cy="8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190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1750</TotalTime>
  <Words>2036</Words>
  <Application>Microsoft Office PowerPoint</Application>
  <PresentationFormat>On-screen Show (4:3)</PresentationFormat>
  <Paragraphs>132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Georgia</vt:lpstr>
      <vt:lpstr>Helvetica</vt:lpstr>
      <vt:lpstr>Lucida Grande</vt:lpstr>
      <vt:lpstr>Mangal</vt:lpstr>
      <vt:lpstr>Tw Cen MT</vt:lpstr>
      <vt:lpstr>Wingdings</vt:lpstr>
      <vt:lpstr>Median</vt:lpstr>
      <vt:lpstr>Une évaluation indépendante des rapports d’examens nationaux volontaires soumis au forum politique de haut niveau pour le développement durable des nations unies en 2018</vt:lpstr>
      <vt:lpstr>Un examen des meilleures pratiques</vt:lpstr>
      <vt:lpstr>Sondage – Qui êtes vous? Comment utilisez-vous le rapport?</vt:lpstr>
      <vt:lpstr>Principales Caractéristiques</vt:lpstr>
      <vt:lpstr>Comment ‘Progression de la mise en oeuvre des ODD au niveau national' peut vous être utile</vt:lpstr>
      <vt:lpstr>Principales conclusions</vt:lpstr>
      <vt:lpstr>Principales conclusions – gouvernance et institutions</vt:lpstr>
      <vt:lpstr>Principales conclusions – gouvernance et institutions</vt:lpstr>
      <vt:lpstr>Principales conclusions – Politiques</vt:lpstr>
      <vt:lpstr>Principales conclusions – Politiques</vt:lpstr>
      <vt:lpstr>Principales conclusions – Moyens de mise en oeuvre</vt:lpstr>
      <vt:lpstr>Principales conclusions – Moyens de mise en  oeuvre</vt:lpstr>
      <vt:lpstr>Principales conclusions – Moyens de mise en oeuvre</vt:lpstr>
      <vt:lpstr>Principales conclusions – Moyens de mise en oeuvre</vt:lpstr>
      <vt:lpstr>Principales conclusions – Moyens de mise en oeuvre</vt:lpstr>
      <vt:lpstr>Utilisation des lignes directrices de l’ONU</vt:lpstr>
      <vt:lpstr>Progression de la mise en oeuvre des ODD au niveau national</vt:lpstr>
      <vt:lpstr>merci!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Savard</dc:creator>
  <cp:lastModifiedBy>Fraser Reilly-King</cp:lastModifiedBy>
  <cp:revision>181</cp:revision>
  <cp:lastPrinted>2013-02-08T17:12:59Z</cp:lastPrinted>
  <dcterms:created xsi:type="dcterms:W3CDTF">2013-02-08T16:15:35Z</dcterms:created>
  <dcterms:modified xsi:type="dcterms:W3CDTF">2019-01-29T13:11:48Z</dcterms:modified>
</cp:coreProperties>
</file>