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1907" r:id="rId5"/>
    <p:sldId id="1908" r:id="rId6"/>
    <p:sldId id="1909" r:id="rId7"/>
    <p:sldId id="1910" r:id="rId8"/>
    <p:sldId id="1911" r:id="rId9"/>
    <p:sldId id="1912" r:id="rId10"/>
    <p:sldId id="1913" r:id="rId11"/>
    <p:sldId id="1914" r:id="rId12"/>
    <p:sldId id="1915" r:id="rId13"/>
    <p:sldId id="1916" r:id="rId14"/>
    <p:sldId id="1917" r:id="rId15"/>
    <p:sldId id="1918" r:id="rId16"/>
    <p:sldId id="1929" r:id="rId17"/>
    <p:sldId id="1920" r:id="rId18"/>
    <p:sldId id="1921" r:id="rId19"/>
    <p:sldId id="1922" r:id="rId20"/>
    <p:sldId id="1923" r:id="rId21"/>
    <p:sldId id="1924" r:id="rId22"/>
    <p:sldId id="1925" r:id="rId23"/>
    <p:sldId id="1926" r:id="rId24"/>
    <p:sldId id="1927" r:id="rId25"/>
    <p:sldId id="193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BF1DC5-AFCD-644E-86AB-DD86970D13B0}" v="254" dt="2020-03-31T15:00:23.718"/>
    <p1510:client id="{05C6A24A-1E35-4D70-9952-3F828D0CC2DB}" vWet="1" dt="2020-03-31T14:50:41.045"/>
    <p1510:client id="{1CF085EB-A08C-A639-21B1-03F549206A2F}" v="17" dt="2020-03-31T13:37:28.880"/>
    <p1510:client id="{641B6488-3567-4184-AF81-49D394C030BE}" v="1" dt="2020-03-30T18:38:06.888"/>
    <p1510:client id="{75A80351-2C29-90F6-2CF9-9F7B41E4986D}" v="276" dt="2020-03-31T15:13:54.424"/>
    <p1510:client id="{C9B6892B-99A5-888D-4659-DA4CDEC69C5C}" v="33" dt="2020-03-31T15:27:19.383"/>
    <p1510:client id="{DABD4CCC-5A2F-5E8B-336A-D976DCFE86C8}" v="107" dt="2020-03-31T15:07:06.115"/>
    <p1510:client id="{E0735EE6-D433-40A1-A0DD-004199F1CFDC}" v="383" dt="2020-03-31T16:48:29.7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dgm:fillClrLst>
    <dgm:linClrLst meth="repeat">
      <a:schemeClr val="lt1">
        <a:alpha val="0"/>
      </a:schemeClr>
    </dgm:linClrLst>
    <dgm:effectClrLst/>
    <dgm:txLinClrLst/>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5EAF6D8-F723-4971-A88C-E40B7AB7F8A2}" type="doc">
      <dgm:prSet loTypeId="urn:microsoft.com/office/officeart/2018/2/layout/IconVerticalSolidList" loCatId="icon" qsTypeId="urn:microsoft.com/office/officeart/2005/8/quickstyle/simple1" qsCatId="simple" csTypeId="urn:microsoft.com/office/officeart/2018/5/colors/Iconchunking_neutralicontext_accent3_2" csCatId="accent3" phldr="1"/>
      <dgm:spPr/>
      <dgm:t>
        <a:bodyPr/>
        <a:lstStyle/>
        <a:p>
          <a:endParaRPr lang="en-US"/>
        </a:p>
      </dgm:t>
    </dgm:pt>
    <dgm:pt modelId="{577F1FED-AECF-4AFA-B84A-B4C06F90A4BE}">
      <dgm:prSet/>
      <dgm:spPr/>
      <dgm:t>
        <a:bodyPr/>
        <a:lstStyle/>
        <a:p>
          <a:pPr>
            <a:lnSpc>
              <a:spcPct val="100000"/>
            </a:lnSpc>
          </a:pPr>
          <a:r>
            <a:rPr lang="en-CA"/>
            <a:t>Do you agree with these key messages?</a:t>
          </a:r>
          <a:endParaRPr lang="en-US"/>
        </a:p>
      </dgm:t>
    </dgm:pt>
    <dgm:pt modelId="{57886C47-BADF-4528-BB2F-D0D8DEECBB5C}" type="parTrans" cxnId="{5ADA9B34-492D-4B73-BCA3-92A65FF3B1C9}">
      <dgm:prSet/>
      <dgm:spPr/>
      <dgm:t>
        <a:bodyPr/>
        <a:lstStyle/>
        <a:p>
          <a:endParaRPr lang="en-US"/>
        </a:p>
      </dgm:t>
    </dgm:pt>
    <dgm:pt modelId="{A6DE8048-4896-46C4-AEA7-A654388A00C9}" type="sibTrans" cxnId="{5ADA9B34-492D-4B73-BCA3-92A65FF3B1C9}">
      <dgm:prSet/>
      <dgm:spPr/>
      <dgm:t>
        <a:bodyPr/>
        <a:lstStyle/>
        <a:p>
          <a:endParaRPr lang="en-US"/>
        </a:p>
      </dgm:t>
    </dgm:pt>
    <dgm:pt modelId="{6A24E3F4-B5EF-4A3E-B2DC-1B4637A1C26F}" type="pres">
      <dgm:prSet presAssocID="{65EAF6D8-F723-4971-A88C-E40B7AB7F8A2}" presName="root" presStyleCnt="0">
        <dgm:presLayoutVars>
          <dgm:dir/>
          <dgm:resizeHandles val="exact"/>
        </dgm:presLayoutVars>
      </dgm:prSet>
      <dgm:spPr/>
    </dgm:pt>
    <dgm:pt modelId="{99E228A1-B0F9-40A1-9DF2-F4E1D8474F15}" type="pres">
      <dgm:prSet presAssocID="{577F1FED-AECF-4AFA-B84A-B4C06F90A4BE}" presName="compNode" presStyleCnt="0"/>
      <dgm:spPr/>
    </dgm:pt>
    <dgm:pt modelId="{FA556B8B-958C-4927-9E41-DC48B655B558}" type="pres">
      <dgm:prSet presAssocID="{577F1FED-AECF-4AFA-B84A-B4C06F90A4BE}" presName="bgRect" presStyleLbl="bgShp" presStyleIdx="0" presStyleCnt="1"/>
      <dgm:spPr/>
    </dgm:pt>
    <dgm:pt modelId="{F613AC68-9B56-43FE-9E88-109A8D45E4C3}" type="pres">
      <dgm:prSet presAssocID="{577F1FED-AECF-4AFA-B84A-B4C06F90A4BE}"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pt>
    <dgm:pt modelId="{9B5FA015-DF13-430A-AA73-C46A1872633A}" type="pres">
      <dgm:prSet presAssocID="{577F1FED-AECF-4AFA-B84A-B4C06F90A4BE}" presName="spaceRect" presStyleCnt="0"/>
      <dgm:spPr/>
    </dgm:pt>
    <dgm:pt modelId="{C8C9C17A-078A-44B4-88E9-7BCF35D3F9D8}" type="pres">
      <dgm:prSet presAssocID="{577F1FED-AECF-4AFA-B84A-B4C06F90A4BE}" presName="parTx" presStyleLbl="revTx" presStyleIdx="0" presStyleCnt="1">
        <dgm:presLayoutVars>
          <dgm:chMax val="0"/>
          <dgm:chPref val="0"/>
        </dgm:presLayoutVars>
      </dgm:prSet>
      <dgm:spPr/>
    </dgm:pt>
  </dgm:ptLst>
  <dgm:cxnLst>
    <dgm:cxn modelId="{DC66AF30-3101-4FBA-A767-C6E71D08E189}" type="presOf" srcId="{577F1FED-AECF-4AFA-B84A-B4C06F90A4BE}" destId="{C8C9C17A-078A-44B4-88E9-7BCF35D3F9D8}" srcOrd="0" destOrd="0" presId="urn:microsoft.com/office/officeart/2018/2/layout/IconVerticalSolidList"/>
    <dgm:cxn modelId="{5ADA9B34-492D-4B73-BCA3-92A65FF3B1C9}" srcId="{65EAF6D8-F723-4971-A88C-E40B7AB7F8A2}" destId="{577F1FED-AECF-4AFA-B84A-B4C06F90A4BE}" srcOrd="0" destOrd="0" parTransId="{57886C47-BADF-4528-BB2F-D0D8DEECBB5C}" sibTransId="{A6DE8048-4896-46C4-AEA7-A654388A00C9}"/>
    <dgm:cxn modelId="{3BF21849-0456-4C17-BC8E-64423207CE1C}" type="presOf" srcId="{65EAF6D8-F723-4971-A88C-E40B7AB7F8A2}" destId="{6A24E3F4-B5EF-4A3E-B2DC-1B4637A1C26F}" srcOrd="0" destOrd="0" presId="urn:microsoft.com/office/officeart/2018/2/layout/IconVerticalSolidList"/>
    <dgm:cxn modelId="{2074681E-9758-45F1-9772-CD05509C68D2}" type="presParOf" srcId="{6A24E3F4-B5EF-4A3E-B2DC-1B4637A1C26F}" destId="{99E228A1-B0F9-40A1-9DF2-F4E1D8474F15}" srcOrd="0" destOrd="0" presId="urn:microsoft.com/office/officeart/2018/2/layout/IconVerticalSolidList"/>
    <dgm:cxn modelId="{3F5E11E3-006E-4E0E-AE7F-2E7FE64E387F}" type="presParOf" srcId="{99E228A1-B0F9-40A1-9DF2-F4E1D8474F15}" destId="{FA556B8B-958C-4927-9E41-DC48B655B558}" srcOrd="0" destOrd="0" presId="urn:microsoft.com/office/officeart/2018/2/layout/IconVerticalSolidList"/>
    <dgm:cxn modelId="{658FAB07-DAAD-460B-A4CC-3E6C44D57340}" type="presParOf" srcId="{99E228A1-B0F9-40A1-9DF2-F4E1D8474F15}" destId="{F613AC68-9B56-43FE-9E88-109A8D45E4C3}" srcOrd="1" destOrd="0" presId="urn:microsoft.com/office/officeart/2018/2/layout/IconVerticalSolidList"/>
    <dgm:cxn modelId="{1956F547-0851-4CA7-B7E4-2180AA93604B}" type="presParOf" srcId="{99E228A1-B0F9-40A1-9DF2-F4E1D8474F15}" destId="{9B5FA015-DF13-430A-AA73-C46A1872633A}" srcOrd="2" destOrd="0" presId="urn:microsoft.com/office/officeart/2018/2/layout/IconVerticalSolidList"/>
    <dgm:cxn modelId="{59A68DFE-1261-4B89-A4C4-1F36222B2BEA}" type="presParOf" srcId="{99E228A1-B0F9-40A1-9DF2-F4E1D8474F15}" destId="{C8C9C17A-078A-44B4-88E9-7BCF35D3F9D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56B8B-958C-4927-9E41-DC48B655B558}">
      <dsp:nvSpPr>
        <dsp:cNvPr id="0" name=""/>
        <dsp:cNvSpPr/>
      </dsp:nvSpPr>
      <dsp:spPr>
        <a:xfrm>
          <a:off x="0" y="1401884"/>
          <a:ext cx="10398694" cy="120161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13AC68-9B56-43FE-9E88-109A8D45E4C3}">
      <dsp:nvSpPr>
        <dsp:cNvPr id="0" name=""/>
        <dsp:cNvSpPr/>
      </dsp:nvSpPr>
      <dsp:spPr>
        <a:xfrm>
          <a:off x="363488" y="1672248"/>
          <a:ext cx="660888" cy="6608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8C9C17A-078A-44B4-88E9-7BCF35D3F9D8}">
      <dsp:nvSpPr>
        <dsp:cNvPr id="0" name=""/>
        <dsp:cNvSpPr/>
      </dsp:nvSpPr>
      <dsp:spPr>
        <a:xfrm>
          <a:off x="1387865" y="1401884"/>
          <a:ext cx="9010828" cy="1201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171" tIns="127171" rIns="127171" bIns="127171" numCol="1" spcCol="1270" anchor="ctr" anchorCtr="0">
          <a:noAutofit/>
        </a:bodyPr>
        <a:lstStyle/>
        <a:p>
          <a:pPr marL="0" lvl="0" indent="0" algn="l" defTabSz="1111250">
            <a:lnSpc>
              <a:spcPct val="100000"/>
            </a:lnSpc>
            <a:spcBef>
              <a:spcPct val="0"/>
            </a:spcBef>
            <a:spcAft>
              <a:spcPct val="35000"/>
            </a:spcAft>
            <a:buNone/>
          </a:pPr>
          <a:r>
            <a:rPr lang="en-CA" sz="2500" kern="1200"/>
            <a:t>Do you agree with these key messages?</a:t>
          </a:r>
          <a:endParaRPr lang="en-US" sz="2500" kern="1200"/>
        </a:p>
      </dsp:txBody>
      <dsp:txXfrm>
        <a:off x="1387865" y="1401884"/>
        <a:ext cx="9010828" cy="12016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25142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207420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6DFF08F-DC6B-4601-B491-B0F83F6DD2DA}" type="datetimeFigureOut">
              <a:rPr lang="en-US" smtClean="0"/>
              <a:pPr/>
              <a:t>4/1/2020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2403094451"/>
      </p:ext>
    </p:extLst>
  </p:cSld>
  <p:clrMap bg1="dk1" tx1="lt1" bg2="dk2" tx2="lt2" accent1="accent1" accent2="accent2" accent3="accent3" accent4="accent4" accent5="accent5" accent6="accent6" hlink="hlink" folHlink="folHlink"/>
  <p:sldLayoutIdLst>
    <p:sldLayoutId id="2147483662" r:id="rId1"/>
    <p:sldLayoutId id="2147483661" r:id="rId2"/>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4340-59CC-434B-B886-925CFB652BCE}"/>
              </a:ext>
            </a:extLst>
          </p:cNvPr>
          <p:cNvSpPr>
            <a:spLocks noGrp="1"/>
          </p:cNvSpPr>
          <p:nvPr>
            <p:ph type="ctrTitle"/>
          </p:nvPr>
        </p:nvSpPr>
        <p:spPr>
          <a:xfrm>
            <a:off x="292415" y="2626276"/>
            <a:ext cx="11607169" cy="1605448"/>
          </a:xfrm>
        </p:spPr>
        <p:txBody>
          <a:bodyPr/>
          <a:lstStyle/>
          <a:p>
            <a:r>
              <a:rPr lang="en-CA" sz="5000"/>
              <a:t>COVID-19 Sector Impact Call</a:t>
            </a:r>
            <a:br>
              <a:rPr lang="en-CA" sz="5000"/>
            </a:br>
            <a:r>
              <a:rPr lang="en-CA" sz="2800"/>
              <a:t>(ENGLISH – Starts at 1pm EST)</a:t>
            </a:r>
            <a:br>
              <a:rPr lang="en-CA" sz="5000"/>
            </a:br>
            <a:br>
              <a:rPr lang="en-CA" sz="5000"/>
            </a:br>
            <a:r>
              <a:rPr lang="en-CA" sz="2100"/>
              <a:t>A service by the Canadian Council for International Cooperation (CCIC), delivered in partnership with </a:t>
            </a:r>
            <a:r>
              <a:rPr lang="en-US" sz="2100"/>
              <a:t>the Canadian Association for International Development Professionals (CAIDP), the Climate Action Network (CAN-</a:t>
            </a:r>
            <a:r>
              <a:rPr lang="en-US" sz="2100" err="1"/>
              <a:t>Rac</a:t>
            </a:r>
            <a:r>
              <a:rPr lang="en-US" sz="2100"/>
              <a:t>), the Canadian Partnership for Women and Children’s Health (CanWaCH) and the Inter-Council Network (ICN)</a:t>
            </a:r>
            <a:endParaRPr lang="en-CA" sz="2100" b="0" i="1"/>
          </a:p>
        </p:txBody>
      </p:sp>
      <p:sp>
        <p:nvSpPr>
          <p:cNvPr id="4" name="AutoShape 2">
            <a:extLst>
              <a:ext uri="{FF2B5EF4-FFF2-40B4-BE49-F238E27FC236}">
                <a16:creationId xmlns:a16="http://schemas.microsoft.com/office/drawing/2014/main" id="{0FFDF42F-7D59-4394-A6CE-E100AD7CA354}"/>
              </a:ext>
            </a:extLst>
          </p:cNvPr>
          <p:cNvSpPr>
            <a:spLocks noChangeAspect="1" noChangeArrowheads="1"/>
          </p:cNvSpPr>
          <p:nvPr/>
        </p:nvSpPr>
        <p:spPr bwMode="auto">
          <a:xfrm>
            <a:off x="5667375" y="3124200"/>
            <a:ext cx="857250" cy="609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grpSp>
        <p:nvGrpSpPr>
          <p:cNvPr id="8" name="Group 7">
            <a:extLst>
              <a:ext uri="{FF2B5EF4-FFF2-40B4-BE49-F238E27FC236}">
                <a16:creationId xmlns:a16="http://schemas.microsoft.com/office/drawing/2014/main" id="{69BD8723-505C-CD45-A89A-DA51AA7B900C}"/>
              </a:ext>
            </a:extLst>
          </p:cNvPr>
          <p:cNvGrpSpPr/>
          <p:nvPr/>
        </p:nvGrpSpPr>
        <p:grpSpPr>
          <a:xfrm>
            <a:off x="350355" y="5388725"/>
            <a:ext cx="11224820" cy="907978"/>
            <a:chOff x="350355" y="5388725"/>
            <a:chExt cx="11224820" cy="907978"/>
          </a:xfrm>
        </p:grpSpPr>
        <p:pic>
          <p:nvPicPr>
            <p:cNvPr id="5" name="Picture 4">
              <a:extLst>
                <a:ext uri="{FF2B5EF4-FFF2-40B4-BE49-F238E27FC236}">
                  <a16:creationId xmlns:a16="http://schemas.microsoft.com/office/drawing/2014/main" id="{EDF3608A-6F7D-426C-B4FA-65244928C377}"/>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3" name="Picture 2">
              <a:extLst>
                <a:ext uri="{FF2B5EF4-FFF2-40B4-BE49-F238E27FC236}">
                  <a16:creationId xmlns:a16="http://schemas.microsoft.com/office/drawing/2014/main" id="{B664E60B-E5B3-4DBD-93DC-2D492A9DE37B}"/>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4611573B-EFCC-4665-80C7-E05B1D540FEF}"/>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23416E1E-0806-4E32-A7BF-3BD329FF96DB}"/>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1026" name="Picture 2" descr="CanWaCH">
              <a:extLst>
                <a:ext uri="{FF2B5EF4-FFF2-40B4-BE49-F238E27FC236}">
                  <a16:creationId xmlns:a16="http://schemas.microsoft.com/office/drawing/2014/main" id="{B67F774D-5F9C-44F7-AF31-E9D8D6EE33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43904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Message 4</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a:bodyPr>
          <a:lstStyle/>
          <a:p>
            <a:pPr marL="0" indent="0">
              <a:buNone/>
            </a:pPr>
            <a:r>
              <a:rPr lang="en-US" sz="4000" b="1">
                <a:solidFill>
                  <a:schemeClr val="bg1"/>
                </a:solidFill>
              </a:rPr>
              <a:t>Canada’s international cooperation community is at the frontlines of the global response to the COVID-19 pandemic.</a:t>
            </a:r>
          </a:p>
          <a:p>
            <a:pPr marL="0" indent="0">
              <a:buNone/>
            </a:pPr>
            <a:r>
              <a:rPr lang="en-US" sz="4000" b="1">
                <a:solidFill>
                  <a:schemeClr val="bg1"/>
                </a:solidFill>
              </a:rPr>
              <a:t>Canadian aid workers save lives every day and have expertise in the intersectional and gendered impacts of pandemics. </a:t>
            </a:r>
            <a:endParaRPr lang="en-CA" sz="4000" b="1">
              <a:solidFill>
                <a:schemeClr val="bg1"/>
              </a:solidFill>
            </a:endParaRPr>
          </a:p>
        </p:txBody>
      </p:sp>
    </p:spTree>
    <p:extLst>
      <p:ext uri="{BB962C8B-B14F-4D97-AF65-F5344CB8AC3E}">
        <p14:creationId xmlns:p14="http://schemas.microsoft.com/office/powerpoint/2010/main" val="1895773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Message 5</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fontScale="92500"/>
          </a:bodyPr>
          <a:lstStyle/>
          <a:p>
            <a:pPr marL="0" indent="0">
              <a:buNone/>
            </a:pPr>
            <a:r>
              <a:rPr lang="en-US" sz="4000" b="1">
                <a:solidFill>
                  <a:schemeClr val="bg1"/>
                </a:solidFill>
              </a:rPr>
              <a:t>Canadian humanitarians and public health experts serve the world’s most vulnerable and help to contain the disease’s spread.</a:t>
            </a:r>
          </a:p>
          <a:p>
            <a:pPr marL="0" indent="0">
              <a:buNone/>
            </a:pPr>
            <a:r>
              <a:rPr lang="en-US" sz="4000" b="1">
                <a:solidFill>
                  <a:schemeClr val="bg1"/>
                </a:solidFill>
              </a:rPr>
              <a:t>They also support ongoing global and community needs, essential for an effective recovery. Canada and the world can emerge with stronger partnerships and systems. </a:t>
            </a:r>
          </a:p>
        </p:txBody>
      </p:sp>
    </p:spTree>
    <p:extLst>
      <p:ext uri="{BB962C8B-B14F-4D97-AF65-F5344CB8AC3E}">
        <p14:creationId xmlns:p14="http://schemas.microsoft.com/office/powerpoint/2010/main" val="3995232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Message 6</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a:bodyPr>
          <a:lstStyle/>
          <a:p>
            <a:pPr marL="0" indent="0">
              <a:buNone/>
            </a:pPr>
            <a:r>
              <a:rPr lang="en-US" sz="4000" b="1">
                <a:solidFill>
                  <a:schemeClr val="bg1"/>
                </a:solidFill>
              </a:rPr>
              <a:t>The sector is experiencing unique and unprecedented challenges in its work – widespread repatriation, shift in focus, movement towards isolationism.</a:t>
            </a:r>
          </a:p>
        </p:txBody>
      </p:sp>
    </p:spTree>
    <p:extLst>
      <p:ext uri="{BB962C8B-B14F-4D97-AF65-F5344CB8AC3E}">
        <p14:creationId xmlns:p14="http://schemas.microsoft.com/office/powerpoint/2010/main" val="4177265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810000" y="447188"/>
            <a:ext cx="10571998" cy="970450"/>
          </a:xfrm>
        </p:spPr>
        <p:txBody>
          <a:bodyPr>
            <a:normAutofit/>
          </a:bodyPr>
          <a:lstStyle/>
          <a:p>
            <a:r>
              <a:rPr lang="en-CA"/>
              <a:t>Live Poll</a:t>
            </a:r>
            <a:endParaRPr lang="en-CA" i="1"/>
          </a:p>
        </p:txBody>
      </p:sp>
      <p:graphicFrame>
        <p:nvGraphicFramePr>
          <p:cNvPr id="5" name="Content Placeholder 2">
            <a:extLst>
              <a:ext uri="{FF2B5EF4-FFF2-40B4-BE49-F238E27FC236}">
                <a16:creationId xmlns:a16="http://schemas.microsoft.com/office/drawing/2014/main" id="{464207DF-D374-4108-85D5-CFC711D330A6}"/>
              </a:ext>
            </a:extLst>
          </p:cNvPr>
          <p:cNvGraphicFramePr>
            <a:graphicFrameLocks noGrp="1"/>
          </p:cNvGraphicFramePr>
          <p:nvPr>
            <p:ph idx="1"/>
          </p:nvPr>
        </p:nvGraphicFramePr>
        <p:xfrm>
          <a:off x="984739" y="2039815"/>
          <a:ext cx="10398694" cy="4005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219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2067-E46C-4550-A947-D77085CE1887}"/>
              </a:ext>
            </a:extLst>
          </p:cNvPr>
          <p:cNvSpPr>
            <a:spLocks noGrp="1"/>
          </p:cNvSpPr>
          <p:nvPr>
            <p:ph type="ctrTitle"/>
          </p:nvPr>
        </p:nvSpPr>
        <p:spPr/>
        <p:txBody>
          <a:bodyPr/>
          <a:lstStyle/>
          <a:p>
            <a:r>
              <a:rPr lang="en-CA"/>
              <a:t>Asks</a:t>
            </a:r>
          </a:p>
        </p:txBody>
      </p:sp>
      <p:pic>
        <p:nvPicPr>
          <p:cNvPr id="4" name="Picture 3">
            <a:extLst>
              <a:ext uri="{FF2B5EF4-FFF2-40B4-BE49-F238E27FC236}">
                <a16:creationId xmlns:a16="http://schemas.microsoft.com/office/drawing/2014/main" id="{122B982D-CD9A-4834-B10F-D117CB4C4A0B}"/>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5383B59E-7803-4234-B75A-C733FBA1AD9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12011DBF-46E6-4BB1-8FAE-6D4902B93E82}"/>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ECFB5DB8-1B89-47E9-ACA6-56737AFFAE45}"/>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BAF0E175-8CFD-42D4-93C7-ADE29322DF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002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Asks 1 – Overall Policy</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fontScale="85000" lnSpcReduction="10000"/>
          </a:bodyPr>
          <a:lstStyle/>
          <a:p>
            <a:pPr marL="0" indent="0">
              <a:buNone/>
            </a:pPr>
            <a:r>
              <a:rPr lang="en-US" sz="4000" b="1">
                <a:solidFill>
                  <a:schemeClr val="bg1"/>
                </a:solidFill>
              </a:rPr>
              <a:t> •	Continue to support a globally coordinated and cooperative approach to address COVID-19.</a:t>
            </a:r>
          </a:p>
          <a:p>
            <a:pPr marL="0" indent="0">
              <a:buNone/>
            </a:pPr>
            <a:r>
              <a:rPr lang="en-US" sz="4000" b="1">
                <a:solidFill>
                  <a:schemeClr val="bg1"/>
                </a:solidFill>
              </a:rPr>
              <a:t>•	Ensure that Canada’s response to COVID-19 is guided by feminist and human rights foundations.</a:t>
            </a:r>
          </a:p>
          <a:p>
            <a:pPr marL="0" indent="0">
              <a:buNone/>
            </a:pPr>
            <a:r>
              <a:rPr lang="en-US" sz="4000" b="1">
                <a:solidFill>
                  <a:schemeClr val="bg1"/>
                </a:solidFill>
              </a:rPr>
              <a:t>•	Ensure that ongoing global needs like climate action, gender equality, education, food security and civic space continue to be supported during the response to COVID-19.</a:t>
            </a:r>
          </a:p>
        </p:txBody>
      </p:sp>
    </p:spTree>
    <p:extLst>
      <p:ext uri="{BB962C8B-B14F-4D97-AF65-F5344CB8AC3E}">
        <p14:creationId xmlns:p14="http://schemas.microsoft.com/office/powerpoint/2010/main" val="863505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Asks 2 - ODA</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Autofit/>
          </a:bodyPr>
          <a:lstStyle/>
          <a:p>
            <a:pPr marL="0" indent="0">
              <a:buNone/>
            </a:pPr>
            <a:r>
              <a:rPr lang="en-US" sz="3100" b="1">
                <a:solidFill>
                  <a:schemeClr val="bg1"/>
                </a:solidFill>
              </a:rPr>
              <a:t>•	Sustain and increase ODA to support humanitarian response and sustainable development. </a:t>
            </a:r>
          </a:p>
          <a:p>
            <a:pPr marL="0" indent="0">
              <a:buNone/>
            </a:pPr>
            <a:r>
              <a:rPr lang="en-US" sz="3100" b="1">
                <a:solidFill>
                  <a:schemeClr val="bg1"/>
                </a:solidFill>
              </a:rPr>
              <a:t>- To remain proportional in relation to the budget normally allocated to ODA (1.5-2%), $1.5B should be invested in ODA as part of Canada’s overall COVID-19 response.</a:t>
            </a:r>
          </a:p>
          <a:p>
            <a:pPr marL="0" indent="0">
              <a:buNone/>
            </a:pPr>
            <a:r>
              <a:rPr lang="en-US" sz="3100" b="1">
                <a:solidFill>
                  <a:schemeClr val="bg1"/>
                </a:solidFill>
              </a:rPr>
              <a:t>- It should be rapidly disbursed by reinforcing global health systems, expanding existing partner programs and funding the UN’s COVID-19 humanitarian response plan.</a:t>
            </a:r>
          </a:p>
        </p:txBody>
      </p:sp>
    </p:spTree>
    <p:extLst>
      <p:ext uri="{BB962C8B-B14F-4D97-AF65-F5344CB8AC3E}">
        <p14:creationId xmlns:p14="http://schemas.microsoft.com/office/powerpoint/2010/main" val="3924848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Asks 3 – Flexibility and Funding</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552950"/>
          </a:xfrm>
        </p:spPr>
        <p:txBody>
          <a:bodyPr anchor="t">
            <a:noAutofit/>
          </a:bodyPr>
          <a:lstStyle/>
          <a:p>
            <a:pPr marL="0" indent="0">
              <a:buNone/>
            </a:pPr>
            <a:r>
              <a:rPr lang="en-US" sz="3200" b="1">
                <a:solidFill>
                  <a:schemeClr val="bg1"/>
                </a:solidFill>
              </a:rPr>
              <a:t> •	Allow partners to use development and humanitarian funds flexibly to support responses that address urgent and emerging community and individual needs, to avoid the need for project-by-project adjustments.</a:t>
            </a:r>
          </a:p>
          <a:p>
            <a:pPr marL="0" indent="0">
              <a:buNone/>
            </a:pPr>
            <a:r>
              <a:rPr lang="en-US" sz="3200" b="1">
                <a:solidFill>
                  <a:schemeClr val="bg1"/>
                </a:solidFill>
              </a:rPr>
              <a:t>•	Minimize and extend reporting for ongoing projects and programs.</a:t>
            </a:r>
          </a:p>
          <a:p>
            <a:pPr marL="0" indent="0">
              <a:buNone/>
            </a:pPr>
            <a:r>
              <a:rPr lang="en-US" sz="3200" b="1">
                <a:solidFill>
                  <a:schemeClr val="bg1"/>
                </a:solidFill>
              </a:rPr>
              <a:t>•	Automatically renew funds for multi-year international programs and fast-track extensions as needed.</a:t>
            </a:r>
          </a:p>
        </p:txBody>
      </p:sp>
    </p:spTree>
    <p:extLst>
      <p:ext uri="{BB962C8B-B14F-4D97-AF65-F5344CB8AC3E}">
        <p14:creationId xmlns:p14="http://schemas.microsoft.com/office/powerpoint/2010/main" val="218646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Asks 4 – Supporting the Sector</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fontScale="85000" lnSpcReduction="10000"/>
          </a:bodyPr>
          <a:lstStyle/>
          <a:p>
            <a:pPr marL="0" indent="0">
              <a:buNone/>
            </a:pPr>
            <a:r>
              <a:rPr lang="en-US" sz="4000" b="1">
                <a:solidFill>
                  <a:schemeClr val="bg1"/>
                </a:solidFill>
              </a:rPr>
              <a:t>•	Ensure that all Canadian organizations working internationally are eligible for all federal initiatives aimed at helping employers to retain staff.</a:t>
            </a:r>
          </a:p>
          <a:p>
            <a:pPr marL="0" indent="0">
              <a:buNone/>
            </a:pPr>
            <a:r>
              <a:rPr lang="en-US" sz="4000" b="1">
                <a:solidFill>
                  <a:schemeClr val="bg1"/>
                </a:solidFill>
              </a:rPr>
              <a:t>•	Temporarily lift restrictions that limit charities to only providing funds to qualified </a:t>
            </a:r>
            <a:r>
              <a:rPr lang="en-US" sz="4000" b="1" err="1">
                <a:solidFill>
                  <a:schemeClr val="bg1"/>
                </a:solidFill>
              </a:rPr>
              <a:t>donees</a:t>
            </a:r>
            <a:r>
              <a:rPr lang="en-US" sz="4000" b="1">
                <a:solidFill>
                  <a:schemeClr val="bg1"/>
                </a:solidFill>
              </a:rPr>
              <a:t>.</a:t>
            </a:r>
          </a:p>
          <a:p>
            <a:pPr marL="0" indent="0">
              <a:buNone/>
            </a:pPr>
            <a:r>
              <a:rPr lang="en-US" sz="4000" b="1">
                <a:solidFill>
                  <a:schemeClr val="bg1"/>
                </a:solidFill>
              </a:rPr>
              <a:t>•	Create an ad hoc forum for Global Affairs Canada and others to share advice and ideas with charity and non-profit leaders in the cooperation sector.</a:t>
            </a:r>
          </a:p>
        </p:txBody>
      </p:sp>
    </p:spTree>
    <p:extLst>
      <p:ext uri="{BB962C8B-B14F-4D97-AF65-F5344CB8AC3E}">
        <p14:creationId xmlns:p14="http://schemas.microsoft.com/office/powerpoint/2010/main" val="2356422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2067-E46C-4550-A947-D77085CE1887}"/>
              </a:ext>
            </a:extLst>
          </p:cNvPr>
          <p:cNvSpPr>
            <a:spLocks noGrp="1"/>
          </p:cNvSpPr>
          <p:nvPr>
            <p:ph type="ctrTitle"/>
          </p:nvPr>
        </p:nvSpPr>
        <p:spPr/>
        <p:txBody>
          <a:bodyPr/>
          <a:lstStyle/>
          <a:p>
            <a:r>
              <a:rPr lang="en-CA"/>
              <a:t>Discussion / Exchange</a:t>
            </a:r>
          </a:p>
        </p:txBody>
      </p:sp>
      <p:pic>
        <p:nvPicPr>
          <p:cNvPr id="4" name="Picture 3">
            <a:extLst>
              <a:ext uri="{FF2B5EF4-FFF2-40B4-BE49-F238E27FC236}">
                <a16:creationId xmlns:a16="http://schemas.microsoft.com/office/drawing/2014/main" id="{122B982D-CD9A-4834-B10F-D117CB4C4A0B}"/>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5383B59E-7803-4234-B75A-C733FBA1AD9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12011DBF-46E6-4BB1-8FAE-6D4902B93E82}"/>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ECFB5DB8-1B89-47E9-ACA6-56737AFFAE45}"/>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BAF0E175-8CFD-42D4-93C7-ADE29322DF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558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542160" y="640228"/>
            <a:ext cx="10874000" cy="705687"/>
          </a:xfrm>
        </p:spPr>
        <p:txBody>
          <a:bodyPr/>
          <a:lstStyle/>
          <a:p>
            <a:r>
              <a:rPr lang="fr-CA"/>
              <a:t>On call </a:t>
            </a:r>
            <a:r>
              <a:rPr lang="fr-CA" err="1"/>
              <a:t>etiquette</a:t>
            </a:r>
            <a:endParaRPr lang="en-CA"/>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345440" y="2578814"/>
            <a:ext cx="11267440" cy="4067996"/>
          </a:xfrm>
        </p:spPr>
        <p:txBody>
          <a:bodyPr anchor="t">
            <a:normAutofit/>
          </a:bodyPr>
          <a:lstStyle/>
          <a:p>
            <a:pPr>
              <a:buFont typeface="Wingdings" panose="05000000000000000000" pitchFamily="2" charset="2"/>
              <a:buChar char="Ø"/>
            </a:pPr>
            <a:r>
              <a:rPr lang="fr-CA" sz="2800">
                <a:solidFill>
                  <a:schemeClr val="accent1"/>
                </a:solidFill>
              </a:rPr>
              <a:t>Use the </a:t>
            </a:r>
            <a:r>
              <a:rPr lang="fr-CA" sz="2800" b="1">
                <a:solidFill>
                  <a:schemeClr val="accent1"/>
                </a:solidFill>
              </a:rPr>
              <a:t>Q&amp;A box </a:t>
            </a:r>
            <a:r>
              <a:rPr lang="fr-CA" sz="2800">
                <a:solidFill>
                  <a:schemeClr val="accent1"/>
                </a:solidFill>
              </a:rPr>
              <a:t>to </a:t>
            </a:r>
            <a:r>
              <a:rPr lang="fr-CA" sz="2800" err="1">
                <a:solidFill>
                  <a:schemeClr val="accent1"/>
                </a:solidFill>
              </a:rPr>
              <a:t>ask</a:t>
            </a:r>
            <a:r>
              <a:rPr lang="fr-CA" sz="2800">
                <a:solidFill>
                  <a:schemeClr val="accent1"/>
                </a:solidFill>
              </a:rPr>
              <a:t> a question </a:t>
            </a:r>
            <a:r>
              <a:rPr lang="fr-CA" sz="2800" err="1">
                <a:solidFill>
                  <a:schemeClr val="accent1"/>
                </a:solidFill>
              </a:rPr>
              <a:t>directly</a:t>
            </a:r>
            <a:r>
              <a:rPr lang="fr-CA" sz="2800">
                <a:solidFill>
                  <a:schemeClr val="accent1"/>
                </a:solidFill>
              </a:rPr>
              <a:t> to the </a:t>
            </a:r>
            <a:r>
              <a:rPr lang="fr-CA" sz="2800" err="1">
                <a:solidFill>
                  <a:schemeClr val="accent1"/>
                </a:solidFill>
              </a:rPr>
              <a:t>moderator</a:t>
            </a:r>
            <a:endParaRPr lang="fr-CA" sz="2800">
              <a:solidFill>
                <a:schemeClr val="accent1"/>
              </a:solidFill>
            </a:endParaRPr>
          </a:p>
          <a:p>
            <a:pPr>
              <a:buFont typeface="Wingdings" panose="05000000000000000000" pitchFamily="2" charset="2"/>
              <a:buChar char="Ø"/>
            </a:pPr>
            <a:endParaRPr lang="fr-CA" sz="2800">
              <a:solidFill>
                <a:schemeClr val="accent1"/>
              </a:solidFill>
            </a:endParaRPr>
          </a:p>
          <a:p>
            <a:pPr>
              <a:buFont typeface="Wingdings" panose="05000000000000000000" pitchFamily="2" charset="2"/>
              <a:buChar char="Ø"/>
            </a:pPr>
            <a:r>
              <a:rPr lang="fr-CA" sz="2800">
                <a:solidFill>
                  <a:schemeClr val="accent1"/>
                </a:solidFill>
              </a:rPr>
              <a:t>Use the </a:t>
            </a:r>
            <a:r>
              <a:rPr lang="fr-CA" sz="2800" b="1">
                <a:solidFill>
                  <a:schemeClr val="accent1"/>
                </a:solidFill>
              </a:rPr>
              <a:t>chat box </a:t>
            </a:r>
            <a:r>
              <a:rPr lang="fr-CA" sz="2800">
                <a:solidFill>
                  <a:schemeClr val="accent1"/>
                </a:solidFill>
              </a:rPr>
              <a:t>to </a:t>
            </a:r>
            <a:r>
              <a:rPr lang="fr-CA" sz="2800" err="1">
                <a:solidFill>
                  <a:schemeClr val="accent1"/>
                </a:solidFill>
              </a:rPr>
              <a:t>contribute</a:t>
            </a:r>
            <a:r>
              <a:rPr lang="fr-CA" sz="2800">
                <a:solidFill>
                  <a:schemeClr val="accent1"/>
                </a:solidFill>
              </a:rPr>
              <a:t> </a:t>
            </a:r>
            <a:r>
              <a:rPr lang="fr-CA" sz="2800" err="1">
                <a:solidFill>
                  <a:schemeClr val="accent1"/>
                </a:solidFill>
              </a:rPr>
              <a:t>ideas</a:t>
            </a:r>
            <a:r>
              <a:rPr lang="fr-CA" sz="2800">
                <a:solidFill>
                  <a:schemeClr val="accent1"/>
                </a:solidFill>
              </a:rPr>
              <a:t> </a:t>
            </a:r>
            <a:r>
              <a:rPr lang="fr-CA" sz="2800" err="1">
                <a:solidFill>
                  <a:schemeClr val="accent1"/>
                </a:solidFill>
              </a:rPr>
              <a:t>beyond</a:t>
            </a:r>
            <a:r>
              <a:rPr lang="fr-CA" sz="2800">
                <a:solidFill>
                  <a:schemeClr val="accent1"/>
                </a:solidFill>
              </a:rPr>
              <a:t> the </a:t>
            </a:r>
            <a:r>
              <a:rPr lang="fr-CA" sz="2800" err="1">
                <a:solidFill>
                  <a:schemeClr val="accent1"/>
                </a:solidFill>
              </a:rPr>
              <a:t>current</a:t>
            </a:r>
            <a:r>
              <a:rPr lang="fr-CA" sz="2800">
                <a:solidFill>
                  <a:schemeClr val="accent1"/>
                </a:solidFill>
              </a:rPr>
              <a:t> topic</a:t>
            </a:r>
          </a:p>
        </p:txBody>
      </p:sp>
      <p:pic>
        <p:nvPicPr>
          <p:cNvPr id="4" name="Picture 3">
            <a:extLst>
              <a:ext uri="{FF2B5EF4-FFF2-40B4-BE49-F238E27FC236}">
                <a16:creationId xmlns:a16="http://schemas.microsoft.com/office/drawing/2014/main" id="{9EEC6DD3-BA9A-494D-80F2-EBB248750327}"/>
              </a:ext>
            </a:extLst>
          </p:cNvPr>
          <p:cNvPicPr>
            <a:picLocks noChangeAspect="1"/>
          </p:cNvPicPr>
          <p:nvPr/>
        </p:nvPicPr>
        <p:blipFill>
          <a:blip r:embed="rId2"/>
          <a:stretch>
            <a:fillRect/>
          </a:stretch>
        </p:blipFill>
        <p:spPr>
          <a:xfrm>
            <a:off x="2354982" y="5516201"/>
            <a:ext cx="2664829" cy="805200"/>
          </a:xfrm>
          <a:prstGeom prst="rect">
            <a:avLst/>
          </a:prstGeom>
        </p:spPr>
      </p:pic>
      <p:pic>
        <p:nvPicPr>
          <p:cNvPr id="5" name="Picture 4">
            <a:extLst>
              <a:ext uri="{FF2B5EF4-FFF2-40B4-BE49-F238E27FC236}">
                <a16:creationId xmlns:a16="http://schemas.microsoft.com/office/drawing/2014/main" id="{9D8FE8B1-856A-4F3F-87B3-6DC1B2EBCF18}"/>
              </a:ext>
            </a:extLst>
          </p:cNvPr>
          <p:cNvPicPr>
            <a:picLocks noChangeAspect="1"/>
          </p:cNvPicPr>
          <p:nvPr/>
        </p:nvPicPr>
        <p:blipFill>
          <a:blip r:embed="rId3"/>
          <a:stretch>
            <a:fillRect/>
          </a:stretch>
        </p:blipFill>
        <p:spPr>
          <a:xfrm>
            <a:off x="5229959" y="5679990"/>
            <a:ext cx="2450819" cy="477621"/>
          </a:xfrm>
          <a:prstGeom prst="rect">
            <a:avLst/>
          </a:prstGeom>
        </p:spPr>
      </p:pic>
      <p:pic>
        <p:nvPicPr>
          <p:cNvPr id="6" name="Picture 5">
            <a:extLst>
              <a:ext uri="{FF2B5EF4-FFF2-40B4-BE49-F238E27FC236}">
                <a16:creationId xmlns:a16="http://schemas.microsoft.com/office/drawing/2014/main" id="{FE6D7F4F-3FA7-4ECF-82BA-0BCD0B26A4FB}"/>
              </a:ext>
            </a:extLst>
          </p:cNvPr>
          <p:cNvPicPr>
            <a:picLocks noChangeAspect="1"/>
          </p:cNvPicPr>
          <p:nvPr/>
        </p:nvPicPr>
        <p:blipFill>
          <a:blip r:embed="rId4"/>
          <a:stretch>
            <a:fillRect/>
          </a:stretch>
        </p:blipFill>
        <p:spPr>
          <a:xfrm>
            <a:off x="8125945" y="5352787"/>
            <a:ext cx="1460040" cy="1040707"/>
          </a:xfrm>
          <a:prstGeom prst="rect">
            <a:avLst/>
          </a:prstGeom>
        </p:spPr>
      </p:pic>
      <p:pic>
        <p:nvPicPr>
          <p:cNvPr id="7" name="Picture 6">
            <a:extLst>
              <a:ext uri="{FF2B5EF4-FFF2-40B4-BE49-F238E27FC236}">
                <a16:creationId xmlns:a16="http://schemas.microsoft.com/office/drawing/2014/main" id="{D1E9C967-07DA-46D6-AFC1-DF1F6C83E62D}"/>
              </a:ext>
            </a:extLst>
          </p:cNvPr>
          <p:cNvPicPr>
            <a:picLocks noChangeAspect="1"/>
          </p:cNvPicPr>
          <p:nvPr/>
        </p:nvPicPr>
        <p:blipFill>
          <a:blip r:embed="rId5"/>
          <a:stretch>
            <a:fillRect/>
          </a:stretch>
        </p:blipFill>
        <p:spPr>
          <a:xfrm>
            <a:off x="10031152" y="5516201"/>
            <a:ext cx="1791876" cy="684895"/>
          </a:xfrm>
          <a:prstGeom prst="rect">
            <a:avLst/>
          </a:prstGeom>
        </p:spPr>
      </p:pic>
      <p:pic>
        <p:nvPicPr>
          <p:cNvPr id="8" name="Picture 2" descr="CanWaCH">
            <a:extLst>
              <a:ext uri="{FF2B5EF4-FFF2-40B4-BE49-F238E27FC236}">
                <a16:creationId xmlns:a16="http://schemas.microsoft.com/office/drawing/2014/main" id="{EBE087DA-E49D-D34D-8471-1F78630919D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370" y="5562783"/>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476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2067-E46C-4550-A947-D77085CE1887}"/>
              </a:ext>
            </a:extLst>
          </p:cNvPr>
          <p:cNvSpPr>
            <a:spLocks noGrp="1"/>
          </p:cNvSpPr>
          <p:nvPr>
            <p:ph type="ctrTitle"/>
          </p:nvPr>
        </p:nvSpPr>
        <p:spPr/>
        <p:txBody>
          <a:bodyPr/>
          <a:lstStyle/>
          <a:p>
            <a:r>
              <a:rPr lang="en-CA"/>
              <a:t>Letter Endorsement</a:t>
            </a:r>
          </a:p>
        </p:txBody>
      </p:sp>
      <p:pic>
        <p:nvPicPr>
          <p:cNvPr id="4" name="Picture 3">
            <a:extLst>
              <a:ext uri="{FF2B5EF4-FFF2-40B4-BE49-F238E27FC236}">
                <a16:creationId xmlns:a16="http://schemas.microsoft.com/office/drawing/2014/main" id="{122B982D-CD9A-4834-B10F-D117CB4C4A0B}"/>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5383B59E-7803-4234-B75A-C733FBA1AD9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12011DBF-46E6-4BB1-8FAE-6D4902B93E82}"/>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ECFB5DB8-1B89-47E9-ACA6-56737AFFAE45}"/>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BAF0E175-8CFD-42D4-93C7-ADE29322DF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351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Live Poll</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215277" y="2305050"/>
            <a:ext cx="11785024" cy="4400549"/>
          </a:xfrm>
        </p:spPr>
        <p:txBody>
          <a:bodyPr anchor="t">
            <a:normAutofit fontScale="92500"/>
          </a:bodyPr>
          <a:lstStyle/>
          <a:p>
            <a:pPr>
              <a:lnSpc>
                <a:spcPct val="200000"/>
              </a:lnSpc>
            </a:pPr>
            <a:r>
              <a:rPr lang="en-CA" sz="2500">
                <a:solidFill>
                  <a:schemeClr val="bg1"/>
                </a:solidFill>
              </a:rPr>
              <a:t>How would you like this letter to be sent:</a:t>
            </a:r>
          </a:p>
          <a:p>
            <a:pPr marL="457200" indent="-457200">
              <a:lnSpc>
                <a:spcPct val="110000"/>
              </a:lnSpc>
              <a:buFont typeface="+mj-lt"/>
              <a:buAutoNum type="arabicPeriod"/>
            </a:pPr>
            <a:r>
              <a:rPr lang="en-CA" sz="2500">
                <a:solidFill>
                  <a:schemeClr val="bg1"/>
                </a:solidFill>
              </a:rPr>
              <a:t>Open letter – all organizations should be able to have their name on the letter </a:t>
            </a:r>
          </a:p>
          <a:p>
            <a:pPr marL="457200" indent="-457200">
              <a:lnSpc>
                <a:spcPct val="110000"/>
              </a:lnSpc>
              <a:buFont typeface="+mj-lt"/>
              <a:buAutoNum type="arabicPeriod"/>
            </a:pPr>
            <a:r>
              <a:rPr lang="en-CA" sz="2500">
                <a:solidFill>
                  <a:schemeClr val="bg1"/>
                </a:solidFill>
              </a:rPr>
              <a:t>Only CCIC’s name should be on this letter </a:t>
            </a:r>
          </a:p>
          <a:p>
            <a:pPr marL="457200" indent="-457200">
              <a:lnSpc>
                <a:spcPct val="110000"/>
              </a:lnSpc>
              <a:buFont typeface="+mj-lt"/>
              <a:buAutoNum type="arabicPeriod"/>
            </a:pPr>
            <a:r>
              <a:rPr lang="en-CA" sz="2500">
                <a:solidFill>
                  <a:schemeClr val="bg1"/>
                </a:solidFill>
              </a:rPr>
              <a:t>Only sector coalitions should have their names on the letter</a:t>
            </a:r>
          </a:p>
          <a:p>
            <a:pPr>
              <a:lnSpc>
                <a:spcPct val="200000"/>
              </a:lnSpc>
            </a:pPr>
            <a:r>
              <a:rPr lang="en-CA" sz="2500">
                <a:solidFill>
                  <a:schemeClr val="bg1"/>
                </a:solidFill>
              </a:rPr>
              <a:t>Are there key challenges you’re facing that we haven’t discussed?</a:t>
            </a:r>
          </a:p>
          <a:p>
            <a:pPr>
              <a:lnSpc>
                <a:spcPct val="200000"/>
              </a:lnSpc>
            </a:pPr>
            <a:r>
              <a:rPr lang="en-CA" sz="2500">
                <a:solidFill>
                  <a:schemeClr val="bg1"/>
                </a:solidFill>
              </a:rPr>
              <a:t>What else do you need from your sector coalition(s)?</a:t>
            </a:r>
          </a:p>
        </p:txBody>
      </p:sp>
    </p:spTree>
    <p:extLst>
      <p:ext uri="{BB962C8B-B14F-4D97-AF65-F5344CB8AC3E}">
        <p14:creationId xmlns:p14="http://schemas.microsoft.com/office/powerpoint/2010/main" val="1480611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2067-E46C-4550-A947-D77085CE1887}"/>
              </a:ext>
            </a:extLst>
          </p:cNvPr>
          <p:cNvSpPr>
            <a:spLocks noGrp="1"/>
          </p:cNvSpPr>
          <p:nvPr>
            <p:ph type="ctrTitle"/>
          </p:nvPr>
        </p:nvSpPr>
        <p:spPr/>
        <p:txBody>
          <a:bodyPr/>
          <a:lstStyle/>
          <a:p>
            <a:r>
              <a:rPr lang="en-CA"/>
              <a:t>Conclusion</a:t>
            </a:r>
          </a:p>
        </p:txBody>
      </p:sp>
      <p:pic>
        <p:nvPicPr>
          <p:cNvPr id="4" name="Picture 3">
            <a:extLst>
              <a:ext uri="{FF2B5EF4-FFF2-40B4-BE49-F238E27FC236}">
                <a16:creationId xmlns:a16="http://schemas.microsoft.com/office/drawing/2014/main" id="{122B982D-CD9A-4834-B10F-D117CB4C4A0B}"/>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5383B59E-7803-4234-B75A-C733FBA1AD9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12011DBF-46E6-4BB1-8FAE-6D4902B93E82}"/>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ECFB5DB8-1B89-47E9-ACA6-56737AFFAE45}"/>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BAF0E175-8CFD-42D4-93C7-ADE29322DF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334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542160" y="640228"/>
            <a:ext cx="10874000" cy="705687"/>
          </a:xfrm>
        </p:spPr>
        <p:txBody>
          <a:bodyPr/>
          <a:lstStyle/>
          <a:p>
            <a:r>
              <a:rPr lang="fr-CA"/>
              <a:t>Agenda</a:t>
            </a:r>
            <a:endParaRPr lang="en-CA"/>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302820" y="2271660"/>
            <a:ext cx="11267440" cy="4146550"/>
          </a:xfrm>
        </p:spPr>
        <p:txBody>
          <a:bodyPr anchor="t">
            <a:normAutofit/>
          </a:bodyPr>
          <a:lstStyle/>
          <a:p>
            <a:pPr marL="457200" indent="-457200">
              <a:buFont typeface="+mj-lt"/>
              <a:buAutoNum type="arabicPeriod"/>
            </a:pPr>
            <a:r>
              <a:rPr lang="fr-CA" sz="2400">
                <a:solidFill>
                  <a:schemeClr val="accent1"/>
                </a:solidFill>
              </a:rPr>
              <a:t>Welcome</a:t>
            </a:r>
          </a:p>
          <a:p>
            <a:pPr marL="457200" indent="-457200">
              <a:buFont typeface="+mj-lt"/>
              <a:buAutoNum type="arabicPeriod"/>
            </a:pPr>
            <a:r>
              <a:rPr lang="en-CA" sz="2400">
                <a:solidFill>
                  <a:schemeClr val="accent1"/>
                </a:solidFill>
              </a:rPr>
              <a:t>Sector coalition representatives updates</a:t>
            </a:r>
          </a:p>
          <a:p>
            <a:pPr marL="457200" indent="-457200">
              <a:buFont typeface="+mj-lt"/>
              <a:buAutoNum type="arabicPeriod"/>
            </a:pPr>
            <a:r>
              <a:rPr lang="en-CA" sz="2400">
                <a:solidFill>
                  <a:schemeClr val="accent1"/>
                </a:solidFill>
              </a:rPr>
              <a:t>Context for this call</a:t>
            </a:r>
            <a:endParaRPr lang="en-CA" sz="1800">
              <a:solidFill>
                <a:schemeClr val="accent1"/>
              </a:solidFill>
            </a:endParaRPr>
          </a:p>
          <a:p>
            <a:pPr marL="457200" indent="-457200">
              <a:buFont typeface="+mj-lt"/>
              <a:buAutoNum type="arabicPeriod"/>
            </a:pPr>
            <a:r>
              <a:rPr lang="en-CA" sz="2400">
                <a:solidFill>
                  <a:schemeClr val="accent1"/>
                </a:solidFill>
              </a:rPr>
              <a:t>Presentation of the letter and definition of sector ‘asks’</a:t>
            </a:r>
          </a:p>
          <a:p>
            <a:pPr marL="457200" indent="-457200">
              <a:buFont typeface="+mj-lt"/>
              <a:buAutoNum type="arabicPeriod"/>
            </a:pPr>
            <a:r>
              <a:rPr lang="en-CA" sz="2400">
                <a:solidFill>
                  <a:schemeClr val="accent1"/>
                </a:solidFill>
              </a:rPr>
              <a:t>Open exchange</a:t>
            </a:r>
          </a:p>
          <a:p>
            <a:pPr marL="457200" indent="-457200">
              <a:buFont typeface="+mj-lt"/>
              <a:buAutoNum type="arabicPeriod"/>
            </a:pPr>
            <a:r>
              <a:rPr lang="en-CA" sz="2400">
                <a:solidFill>
                  <a:schemeClr val="accent1"/>
                </a:solidFill>
              </a:rPr>
              <a:t>Letter endorsement process</a:t>
            </a:r>
          </a:p>
          <a:p>
            <a:pPr marL="457200" indent="-457200">
              <a:buFont typeface="+mj-lt"/>
              <a:buAutoNum type="arabicPeriod"/>
            </a:pPr>
            <a:r>
              <a:rPr lang="en-CA" sz="2400">
                <a:solidFill>
                  <a:schemeClr val="accent1"/>
                </a:solidFill>
              </a:rPr>
              <a:t>Next steps</a:t>
            </a:r>
          </a:p>
        </p:txBody>
      </p:sp>
      <p:grpSp>
        <p:nvGrpSpPr>
          <p:cNvPr id="4" name="Group 3">
            <a:extLst>
              <a:ext uri="{FF2B5EF4-FFF2-40B4-BE49-F238E27FC236}">
                <a16:creationId xmlns:a16="http://schemas.microsoft.com/office/drawing/2014/main" id="{D3134991-21D6-3B4C-BEED-B74DCF46B2F0}"/>
              </a:ext>
            </a:extLst>
          </p:cNvPr>
          <p:cNvGrpSpPr/>
          <p:nvPr/>
        </p:nvGrpSpPr>
        <p:grpSpPr>
          <a:xfrm>
            <a:off x="345440" y="5763783"/>
            <a:ext cx="11224820" cy="907978"/>
            <a:chOff x="350355" y="5388725"/>
            <a:chExt cx="11224820" cy="907978"/>
          </a:xfrm>
        </p:grpSpPr>
        <p:pic>
          <p:nvPicPr>
            <p:cNvPr id="5" name="Picture 4">
              <a:extLst>
                <a:ext uri="{FF2B5EF4-FFF2-40B4-BE49-F238E27FC236}">
                  <a16:creationId xmlns:a16="http://schemas.microsoft.com/office/drawing/2014/main" id="{2EDE6FD0-61F3-5F4C-BA58-222D396E868E}"/>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6" name="Picture 5">
              <a:extLst>
                <a:ext uri="{FF2B5EF4-FFF2-40B4-BE49-F238E27FC236}">
                  <a16:creationId xmlns:a16="http://schemas.microsoft.com/office/drawing/2014/main" id="{3303937B-DD42-9242-BED6-ACC2E597DBB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7" name="Picture 6">
              <a:extLst>
                <a:ext uri="{FF2B5EF4-FFF2-40B4-BE49-F238E27FC236}">
                  <a16:creationId xmlns:a16="http://schemas.microsoft.com/office/drawing/2014/main" id="{0FB57331-B4DB-7449-88AA-D4DC2F921F60}"/>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8" name="Picture 7">
              <a:extLst>
                <a:ext uri="{FF2B5EF4-FFF2-40B4-BE49-F238E27FC236}">
                  <a16:creationId xmlns:a16="http://schemas.microsoft.com/office/drawing/2014/main" id="{459D82D2-E8D7-204E-8694-624DA60F8459}"/>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9" name="Picture 2" descr="CanWaCH">
              <a:extLst>
                <a:ext uri="{FF2B5EF4-FFF2-40B4-BE49-F238E27FC236}">
                  <a16:creationId xmlns:a16="http://schemas.microsoft.com/office/drawing/2014/main" id="{79B48C75-78AB-2F45-8DA5-DCABF6DA8C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21041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4340-59CC-434B-B886-925CFB652BCE}"/>
              </a:ext>
            </a:extLst>
          </p:cNvPr>
          <p:cNvSpPr>
            <a:spLocks noGrp="1"/>
          </p:cNvSpPr>
          <p:nvPr>
            <p:ph type="ctrTitle"/>
          </p:nvPr>
        </p:nvSpPr>
        <p:spPr>
          <a:xfrm>
            <a:off x="173146" y="2464433"/>
            <a:ext cx="11607169" cy="1605448"/>
          </a:xfrm>
        </p:spPr>
        <p:txBody>
          <a:bodyPr/>
          <a:lstStyle/>
          <a:p>
            <a:r>
              <a:rPr lang="en-CA" sz="5000"/>
              <a:t>Sector Coalition Representatives Updates</a:t>
            </a:r>
            <a:endParaRPr lang="en-CA" sz="5000" b="0" i="1"/>
          </a:p>
        </p:txBody>
      </p:sp>
      <p:pic>
        <p:nvPicPr>
          <p:cNvPr id="5" name="Picture 4">
            <a:extLst>
              <a:ext uri="{FF2B5EF4-FFF2-40B4-BE49-F238E27FC236}">
                <a16:creationId xmlns:a16="http://schemas.microsoft.com/office/drawing/2014/main" id="{EDF3608A-6F7D-426C-B4FA-65244928C377}"/>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3" name="Picture 2">
            <a:extLst>
              <a:ext uri="{FF2B5EF4-FFF2-40B4-BE49-F238E27FC236}">
                <a16:creationId xmlns:a16="http://schemas.microsoft.com/office/drawing/2014/main" id="{B664E60B-E5B3-4DBD-93DC-2D492A9DE37B}"/>
              </a:ext>
            </a:extLst>
          </p:cNvPr>
          <p:cNvPicPr>
            <a:picLocks noChangeAspect="1"/>
          </p:cNvPicPr>
          <p:nvPr/>
        </p:nvPicPr>
        <p:blipFill>
          <a:blip r:embed="rId3"/>
          <a:stretch>
            <a:fillRect/>
          </a:stretch>
        </p:blipFill>
        <p:spPr>
          <a:xfrm>
            <a:off x="2701642" y="5724471"/>
            <a:ext cx="2098363" cy="408934"/>
          </a:xfrm>
          <a:prstGeom prst="rect">
            <a:avLst/>
          </a:prstGeom>
        </p:spPr>
      </p:pic>
      <p:sp>
        <p:nvSpPr>
          <p:cNvPr id="4" name="AutoShape 2">
            <a:extLst>
              <a:ext uri="{FF2B5EF4-FFF2-40B4-BE49-F238E27FC236}">
                <a16:creationId xmlns:a16="http://schemas.microsoft.com/office/drawing/2014/main" id="{0FFDF42F-7D59-4394-A6CE-E100AD7CA354}"/>
              </a:ext>
            </a:extLst>
          </p:cNvPr>
          <p:cNvSpPr>
            <a:spLocks noChangeAspect="1" noChangeArrowheads="1"/>
          </p:cNvSpPr>
          <p:nvPr/>
        </p:nvSpPr>
        <p:spPr bwMode="auto">
          <a:xfrm>
            <a:off x="5667375" y="3124200"/>
            <a:ext cx="857250" cy="609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a:extLst>
              <a:ext uri="{FF2B5EF4-FFF2-40B4-BE49-F238E27FC236}">
                <a16:creationId xmlns:a16="http://schemas.microsoft.com/office/drawing/2014/main" id="{4611573B-EFCC-4665-80C7-E05B1D540FEF}"/>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23416E1E-0806-4E32-A7BF-3BD329FF96DB}"/>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1026" name="Picture 2" descr="CanWaCH">
            <a:extLst>
              <a:ext uri="{FF2B5EF4-FFF2-40B4-BE49-F238E27FC236}">
                <a16:creationId xmlns:a16="http://schemas.microsoft.com/office/drawing/2014/main" id="{B67F774D-5F9C-44F7-AF31-E9D8D6EE33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881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4340-59CC-434B-B886-925CFB652BCE}"/>
              </a:ext>
            </a:extLst>
          </p:cNvPr>
          <p:cNvSpPr>
            <a:spLocks noGrp="1"/>
          </p:cNvSpPr>
          <p:nvPr>
            <p:ph type="ctrTitle"/>
          </p:nvPr>
        </p:nvSpPr>
        <p:spPr>
          <a:xfrm>
            <a:off x="173146" y="2464433"/>
            <a:ext cx="11607169" cy="1605448"/>
          </a:xfrm>
        </p:spPr>
        <p:txBody>
          <a:bodyPr/>
          <a:lstStyle/>
          <a:p>
            <a:r>
              <a:rPr lang="en-CA" sz="5000"/>
              <a:t>Sector Letter on COVID-19</a:t>
            </a:r>
            <a:endParaRPr lang="en-CA" sz="5000" b="0" i="1"/>
          </a:p>
        </p:txBody>
      </p:sp>
      <p:pic>
        <p:nvPicPr>
          <p:cNvPr id="5" name="Picture 4">
            <a:extLst>
              <a:ext uri="{FF2B5EF4-FFF2-40B4-BE49-F238E27FC236}">
                <a16:creationId xmlns:a16="http://schemas.microsoft.com/office/drawing/2014/main" id="{EDF3608A-6F7D-426C-B4FA-65244928C377}"/>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3" name="Picture 2">
            <a:extLst>
              <a:ext uri="{FF2B5EF4-FFF2-40B4-BE49-F238E27FC236}">
                <a16:creationId xmlns:a16="http://schemas.microsoft.com/office/drawing/2014/main" id="{B664E60B-E5B3-4DBD-93DC-2D492A9DE37B}"/>
              </a:ext>
            </a:extLst>
          </p:cNvPr>
          <p:cNvPicPr>
            <a:picLocks noChangeAspect="1"/>
          </p:cNvPicPr>
          <p:nvPr/>
        </p:nvPicPr>
        <p:blipFill>
          <a:blip r:embed="rId3"/>
          <a:stretch>
            <a:fillRect/>
          </a:stretch>
        </p:blipFill>
        <p:spPr>
          <a:xfrm>
            <a:off x="2701642" y="5724471"/>
            <a:ext cx="2098363" cy="408934"/>
          </a:xfrm>
          <a:prstGeom prst="rect">
            <a:avLst/>
          </a:prstGeom>
        </p:spPr>
      </p:pic>
      <p:sp>
        <p:nvSpPr>
          <p:cNvPr id="4" name="AutoShape 2">
            <a:extLst>
              <a:ext uri="{FF2B5EF4-FFF2-40B4-BE49-F238E27FC236}">
                <a16:creationId xmlns:a16="http://schemas.microsoft.com/office/drawing/2014/main" id="{0FFDF42F-7D59-4394-A6CE-E100AD7CA354}"/>
              </a:ext>
            </a:extLst>
          </p:cNvPr>
          <p:cNvSpPr>
            <a:spLocks noChangeAspect="1" noChangeArrowheads="1"/>
          </p:cNvSpPr>
          <p:nvPr/>
        </p:nvSpPr>
        <p:spPr bwMode="auto">
          <a:xfrm>
            <a:off x="5667375" y="3124200"/>
            <a:ext cx="857250" cy="609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a:extLst>
              <a:ext uri="{FF2B5EF4-FFF2-40B4-BE49-F238E27FC236}">
                <a16:creationId xmlns:a16="http://schemas.microsoft.com/office/drawing/2014/main" id="{4611573B-EFCC-4665-80C7-E05B1D540FEF}"/>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23416E1E-0806-4E32-A7BF-3BD329FF96DB}"/>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1026" name="Picture 2" descr="CanWaCH">
            <a:extLst>
              <a:ext uri="{FF2B5EF4-FFF2-40B4-BE49-F238E27FC236}">
                <a16:creationId xmlns:a16="http://schemas.microsoft.com/office/drawing/2014/main" id="{B67F774D-5F9C-44F7-AF31-E9D8D6EE33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05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18F65-F16C-4B22-B038-623E53196494}"/>
              </a:ext>
            </a:extLst>
          </p:cNvPr>
          <p:cNvSpPr>
            <a:spLocks noGrp="1"/>
          </p:cNvSpPr>
          <p:nvPr>
            <p:ph type="ctrTitle"/>
          </p:nvPr>
        </p:nvSpPr>
        <p:spPr/>
        <p:txBody>
          <a:bodyPr/>
          <a:lstStyle/>
          <a:p>
            <a:r>
              <a:rPr lang="en-CA"/>
              <a:t>Key Messages</a:t>
            </a:r>
          </a:p>
        </p:txBody>
      </p:sp>
      <p:pic>
        <p:nvPicPr>
          <p:cNvPr id="4" name="Picture 3">
            <a:extLst>
              <a:ext uri="{FF2B5EF4-FFF2-40B4-BE49-F238E27FC236}">
                <a16:creationId xmlns:a16="http://schemas.microsoft.com/office/drawing/2014/main" id="{690D87E8-0A9D-4AD8-A721-37C71F641F82}"/>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B3CD4F1D-27CA-4FD4-86DE-8EA739CA912E}"/>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642ADD54-BEC9-4353-8F76-F99558822F3E}"/>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F53AB3B0-216C-4205-84B7-42037F74224A}"/>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4BAAB19B-5218-48DE-8D27-4A88CCBD2D1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571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Message 1</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a:bodyPr>
          <a:lstStyle/>
          <a:p>
            <a:pPr marL="0" indent="0">
              <a:buNone/>
            </a:pPr>
            <a:r>
              <a:rPr lang="en-US" sz="4000" b="1">
                <a:solidFill>
                  <a:schemeClr val="bg1"/>
                </a:solidFill>
              </a:rPr>
              <a:t>The current COVID-19 pandemic is putting our shared work in jeopardy. </a:t>
            </a:r>
          </a:p>
          <a:p>
            <a:pPr marL="0" indent="0">
              <a:buNone/>
            </a:pPr>
            <a:r>
              <a:rPr lang="en-US" sz="4000" b="1">
                <a:solidFill>
                  <a:schemeClr val="bg1"/>
                </a:solidFill>
              </a:rPr>
              <a:t>This pandemic poses a grave risk to the vitality and viability of Canada’s international cooperation sector.</a:t>
            </a:r>
            <a:endParaRPr lang="en-CA" sz="4000" b="1">
              <a:solidFill>
                <a:schemeClr val="bg1"/>
              </a:solidFill>
            </a:endParaRPr>
          </a:p>
        </p:txBody>
      </p:sp>
    </p:spTree>
    <p:extLst>
      <p:ext uri="{BB962C8B-B14F-4D97-AF65-F5344CB8AC3E}">
        <p14:creationId xmlns:p14="http://schemas.microsoft.com/office/powerpoint/2010/main" val="78547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Message 2</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a:bodyPr>
          <a:lstStyle/>
          <a:p>
            <a:pPr marL="0" indent="0">
              <a:buNone/>
            </a:pPr>
            <a:r>
              <a:rPr lang="en-US" sz="4000" b="1">
                <a:solidFill>
                  <a:schemeClr val="bg1"/>
                </a:solidFill>
              </a:rPr>
              <a:t>We applaud the Government of Canada’s commitment to global engagement and cooperation to address the pandemic.</a:t>
            </a:r>
          </a:p>
          <a:p>
            <a:pPr marL="0" indent="0">
              <a:buNone/>
            </a:pPr>
            <a:r>
              <a:rPr lang="en-US" sz="4000" b="1">
                <a:solidFill>
                  <a:schemeClr val="bg1"/>
                </a:solidFill>
              </a:rPr>
              <a:t>Our feminist and human rights ambitions and commitments are even more important in this time of crisis. </a:t>
            </a:r>
          </a:p>
        </p:txBody>
      </p:sp>
    </p:spTree>
    <p:extLst>
      <p:ext uri="{BB962C8B-B14F-4D97-AF65-F5344CB8AC3E}">
        <p14:creationId xmlns:p14="http://schemas.microsoft.com/office/powerpoint/2010/main" val="152667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en-CA"/>
              <a:t>Key Message 3</a:t>
            </a:r>
            <a:endParaRPr lang="en-CA" i="1"/>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a:bodyPr>
          <a:lstStyle/>
          <a:p>
            <a:pPr marL="0" indent="0">
              <a:buNone/>
            </a:pPr>
            <a:r>
              <a:rPr lang="en-US" sz="4000" b="1">
                <a:solidFill>
                  <a:schemeClr val="bg1"/>
                </a:solidFill>
              </a:rPr>
              <a:t>We endorse and echo Imagine Canada’s call for action to help Canada’s charities and non-profits going forward.</a:t>
            </a:r>
            <a:endParaRPr lang="en-CA" sz="4000" b="1">
              <a:solidFill>
                <a:schemeClr val="bg1"/>
              </a:solidFill>
            </a:endParaRPr>
          </a:p>
        </p:txBody>
      </p:sp>
    </p:spTree>
    <p:extLst>
      <p:ext uri="{BB962C8B-B14F-4D97-AF65-F5344CB8AC3E}">
        <p14:creationId xmlns:p14="http://schemas.microsoft.com/office/powerpoint/2010/main" val="351880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Personnalisé 3">
      <a:dk1>
        <a:srgbClr val="000000"/>
      </a:dk1>
      <a:lt1>
        <a:sysClr val="window" lastClr="FFFFFF"/>
      </a:lt1>
      <a:dk2>
        <a:srgbClr val="212121"/>
      </a:dk2>
      <a:lt2>
        <a:srgbClr val="636363"/>
      </a:lt2>
      <a:accent1>
        <a:srgbClr val="19316B"/>
      </a:accent1>
      <a:accent2>
        <a:srgbClr val="FFFFFF"/>
      </a:accent2>
      <a:accent3>
        <a:srgbClr val="B6DF5E"/>
      </a:accent3>
      <a:accent4>
        <a:srgbClr val="EFB251"/>
      </a:accent4>
      <a:accent5>
        <a:srgbClr val="EF755F"/>
      </a:accent5>
      <a:accent6>
        <a:srgbClr val="ED515C"/>
      </a:accent6>
      <a:hlink>
        <a:srgbClr val="8F8F8F"/>
      </a:hlink>
      <a:folHlink>
        <a:srgbClr val="A5A5A5"/>
      </a:folHlink>
    </a:clrScheme>
    <a:fontScheme name="Concis">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is">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c98deab-8fe9-47de-b394-4fe7b7b40a1a">
      <UserInfo>
        <DisplayName>Madeleine Lemaire</DisplayName>
        <AccountId>61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7265C314DD7F409159B55B2535C43C" ma:contentTypeVersion="11" ma:contentTypeDescription="Create a new document." ma:contentTypeScope="" ma:versionID="2336e41e9631cd2d7dc525b4d3f92b64">
  <xsd:schema xmlns:xsd="http://www.w3.org/2001/XMLSchema" xmlns:xs="http://www.w3.org/2001/XMLSchema" xmlns:p="http://schemas.microsoft.com/office/2006/metadata/properties" xmlns:ns2="dc98deab-8fe9-47de-b394-4fe7b7b40a1a" xmlns:ns3="a62d2400-40d4-4c7b-b6f1-0a3cbe1a168a" targetNamespace="http://schemas.microsoft.com/office/2006/metadata/properties" ma:root="true" ma:fieldsID="103cf03cc9135d56ee1683d1d3f502bf" ns2:_="" ns3:_="">
    <xsd:import namespace="dc98deab-8fe9-47de-b394-4fe7b7b40a1a"/>
    <xsd:import namespace="a62d2400-40d4-4c7b-b6f1-0a3cbe1a168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DateTaken"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8deab-8fe9-47de-b394-4fe7b7b40a1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2d2400-40d4-4c7b-b6f1-0a3cbe1a168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444632-C658-443F-95F7-DEE6D553B280}">
  <ds:schemaRefs>
    <ds:schemaRef ds:uri="dc98deab-8fe9-47de-b394-4fe7b7b40a1a"/>
    <ds:schemaRef ds:uri="http://purl.org/dc/terms/"/>
    <ds:schemaRef ds:uri="a62d2400-40d4-4c7b-b6f1-0a3cbe1a168a"/>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B494A0D1-E51E-4ABB-BFA3-9FADFB93AF07}">
  <ds:schemaRefs>
    <ds:schemaRef ds:uri="http://schemas.microsoft.com/sharepoint/v3/contenttype/forms"/>
  </ds:schemaRefs>
</ds:datastoreItem>
</file>

<file path=customXml/itemProps3.xml><?xml version="1.0" encoding="utf-8"?>
<ds:datastoreItem xmlns:ds="http://schemas.openxmlformats.org/officeDocument/2006/customXml" ds:itemID="{35495B5A-19A1-45F7-8F1D-C7D4A68BEF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8deab-8fe9-47de-b394-4fe7b7b40a1a"/>
    <ds:schemaRef ds:uri="a62d2400-40d4-4c7b-b6f1-0a3cbe1a1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{55C19420-D81C-9C4B-AE11-F4EE43B797FE}tf10001121</Template>
  <TotalTime>0</TotalTime>
  <Words>350</Words>
  <Application>Microsoft Office PowerPoint</Application>
  <PresentationFormat>Widescreen</PresentationFormat>
  <Paragraphs>61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Century Gothic</vt:lpstr>
      <vt:lpstr>Wingdings</vt:lpstr>
      <vt:lpstr>Wingdings 2</vt:lpstr>
      <vt:lpstr>Concis</vt:lpstr>
      <vt:lpstr>COVID-19 Sector Impact Call (ENGLISH – Starts at 1pm EST)  A service by the Canadian Council for International Cooperation (CCIC), delivered in partnership with the Canadian Association for International Development Professionals (CAIDP), the Climate Action Network (CAN-Rac), the Canadian Partnership for Women and Children’s Health (CanWaCH) and the Inter-Council Network (ICN)</vt:lpstr>
      <vt:lpstr>On call etiquette</vt:lpstr>
      <vt:lpstr>Agenda</vt:lpstr>
      <vt:lpstr>Sector Coalition Representatives Updates</vt:lpstr>
      <vt:lpstr>Sector Letter on COVID-19</vt:lpstr>
      <vt:lpstr>Key Messages</vt:lpstr>
      <vt:lpstr>Key Message 1</vt:lpstr>
      <vt:lpstr>Key Message 2</vt:lpstr>
      <vt:lpstr>Key Message 3</vt:lpstr>
      <vt:lpstr>Key Message 4</vt:lpstr>
      <vt:lpstr>Key Message 5</vt:lpstr>
      <vt:lpstr>Key Message 6</vt:lpstr>
      <vt:lpstr>Live Poll</vt:lpstr>
      <vt:lpstr>Asks</vt:lpstr>
      <vt:lpstr>Key Asks 1 – Overall Policy</vt:lpstr>
      <vt:lpstr>Key Asks 2 - ODA</vt:lpstr>
      <vt:lpstr>Key Asks 3 – Flexibility and Funding</vt:lpstr>
      <vt:lpstr>Key Asks 4 – Supporting the Sector</vt:lpstr>
      <vt:lpstr>Discussion / Exchange</vt:lpstr>
      <vt:lpstr>Letter Endorsement</vt:lpstr>
      <vt:lpstr>Live Poll</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Appel sur les impacts de la covid-19 sur le secteur Un service offert par le Conseil canadien pour la coopération internationale (CCCI), en collaboration avec le Regroupement des professionnels canadiens en développement international (RPCDI), le Réseau Action Climat (CAN-Rac), le Partenariat canadien pour la santé des femmes et des enfants (CanSFE) et le Réseau de coordination des conseils (RCC)</dc:title>
  <dc:creator>Madeleine Lemaire</dc:creator>
  <cp:lastModifiedBy>Kat Guerin</cp:lastModifiedBy>
  <cp:revision>2</cp:revision>
  <dcterms:created xsi:type="dcterms:W3CDTF">2020-03-31T14:53:15Z</dcterms:created>
  <dcterms:modified xsi:type="dcterms:W3CDTF">2020-04-01T14:45:37Z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0x010100467265C314DD7F409159B55B2535C43C</vt:lpwstr>
  </property>
</Properties>
</file>