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1878" r:id="rId5"/>
    <p:sldId id="1894" r:id="rId6"/>
    <p:sldId id="1896" r:id="rId7"/>
    <p:sldId id="1895" r:id="rId8"/>
    <p:sldId id="1897" r:id="rId9"/>
    <p:sldId id="347" r:id="rId10"/>
    <p:sldId id="338" r:id="rId11"/>
    <p:sldId id="340" r:id="rId12"/>
    <p:sldId id="342" r:id="rId13"/>
    <p:sldId id="341" r:id="rId14"/>
    <p:sldId id="343" r:id="rId15"/>
    <p:sldId id="344" r:id="rId16"/>
    <p:sldId id="1919" r:id="rId17"/>
    <p:sldId id="346" r:id="rId18"/>
    <p:sldId id="345" r:id="rId19"/>
    <p:sldId id="350" r:id="rId20"/>
    <p:sldId id="348" r:id="rId21"/>
    <p:sldId id="349" r:id="rId22"/>
    <p:sldId id="1898" r:id="rId23"/>
    <p:sldId id="1899" r:id="rId24"/>
    <p:sldId id="1906" r:id="rId25"/>
    <p:sldId id="192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BF1DC5-AFCD-644E-86AB-DD86970D13B0}" v="254" dt="2020-03-31T15:00:23.718"/>
    <p1510:client id="{05C6A24A-1E35-4D70-9952-3F828D0CC2DB}" vWet="1" dt="2020-03-31T14:50:41.045"/>
    <p1510:client id="{1CF085EB-A08C-A639-21B1-03F549206A2F}" v="17" dt="2020-03-31T13:37:28.880"/>
    <p1510:client id="{641B6488-3567-4184-AF81-49D394C030BE}" v="1" dt="2020-03-30T18:38:06.888"/>
    <p1510:client id="{75A80351-2C29-90F6-2CF9-9F7B41E4986D}" v="276" dt="2020-03-31T15:13:54.424"/>
    <p1510:client id="{C9B6892B-99A5-888D-4659-DA4CDEC69C5C}" v="33" dt="2020-03-31T15:27:19.383"/>
    <p1510:client id="{DABD4CCC-5A2F-5E8B-336A-D976DCFE86C8}" v="107" dt="2020-03-31T15:07:06.115"/>
    <p1510:client id="{E0735EE6-D433-40A1-A0DD-004199F1CFDC}" v="383" dt="2020-03-31T16:48:29.7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2" Type="http://schemas.openxmlformats.org/officeDocument/2006/relationships/image" Target="../media/image8.svg"/><Relationship Id="rId1" Type="http://schemas.openxmlformats.org/officeDocument/2006/relationships/image" Target="../media/image7.png"/></Relationships>
</file>

<file path=ppt/diagrams/_rels/drawing1.xml.rels><?xml version="1.0" encoding="UTF-8" standalone="yes"?>
<Relationships xmlns="http://schemas.openxmlformats.org/package/2006/relationships"><Relationship Id="rId2" Type="http://schemas.openxmlformats.org/officeDocument/2006/relationships/image" Target="../media/image8.svg"/><Relationship Id="rId1" Type="http://schemas.openxmlformats.org/officeDocument/2006/relationships/image" Target="../media/image7.png"/></Relationships>
</file>

<file path=ppt/diagrams/colors1.xml><?xml version="1.0" encoding="utf-8"?>
<dgm:colorsDef xmlns:dgm="http://schemas.openxmlformats.org/drawingml/2006/diagram" xmlns:a="http://schemas.openxmlformats.org/drawingml/2006/main" uniqueId="urn:microsoft.com/office/officeart/2018/5/colors/Iconchunking_neutralicontext_accent3_2">
  <dgm:title val=""/>
  <dgm:desc val=""/>
  <dgm:catLst>
    <dgm:cat type="accent3" pri="13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dgm:fillClrLst>
    <dgm:linClrLst meth="repeat">
      <a:schemeClr val="lt1">
        <a:alpha val="0"/>
      </a:schemeClr>
    </dgm:linClrLst>
    <dgm:effectClrLst/>
    <dgm:txLinClrLst/>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65EAF6D8-F723-4971-A88C-E40B7AB7F8A2}" type="doc">
      <dgm:prSet loTypeId="urn:microsoft.com/office/officeart/2018/2/layout/IconVerticalSolidList" loCatId="icon" qsTypeId="urn:microsoft.com/office/officeart/2005/8/quickstyle/simple1" qsCatId="simple" csTypeId="urn:microsoft.com/office/officeart/2018/5/colors/Iconchunking_neutralicontext_accent3_2" csCatId="accent3" phldr="1"/>
      <dgm:spPr/>
      <dgm:t>
        <a:bodyPr/>
        <a:lstStyle/>
        <a:p>
          <a:endParaRPr lang="en-US"/>
        </a:p>
      </dgm:t>
    </dgm:pt>
    <dgm:pt modelId="{577F1FED-AECF-4AFA-B84A-B4C06F90A4BE}">
      <dgm:prSet/>
      <dgm:spPr/>
      <dgm:t>
        <a:bodyPr/>
        <a:lstStyle/>
        <a:p>
          <a:pPr>
            <a:lnSpc>
              <a:spcPct val="100000"/>
            </a:lnSpc>
          </a:pPr>
          <a:r>
            <a:rPr lang="fr-FR"/>
            <a:t>Approuvez-vous ces messages clés?</a:t>
          </a:r>
        </a:p>
      </dgm:t>
    </dgm:pt>
    <dgm:pt modelId="{57886C47-BADF-4528-BB2F-D0D8DEECBB5C}" type="parTrans" cxnId="{5ADA9B34-492D-4B73-BCA3-92A65FF3B1C9}">
      <dgm:prSet/>
      <dgm:spPr/>
      <dgm:t>
        <a:bodyPr/>
        <a:lstStyle/>
        <a:p>
          <a:endParaRPr lang="en-US"/>
        </a:p>
      </dgm:t>
    </dgm:pt>
    <dgm:pt modelId="{A6DE8048-4896-46C4-AEA7-A654388A00C9}" type="sibTrans" cxnId="{5ADA9B34-492D-4B73-BCA3-92A65FF3B1C9}">
      <dgm:prSet/>
      <dgm:spPr/>
      <dgm:t>
        <a:bodyPr/>
        <a:lstStyle/>
        <a:p>
          <a:endParaRPr lang="en-US"/>
        </a:p>
      </dgm:t>
    </dgm:pt>
    <dgm:pt modelId="{6A24E3F4-B5EF-4A3E-B2DC-1B4637A1C26F}" type="pres">
      <dgm:prSet presAssocID="{65EAF6D8-F723-4971-A88C-E40B7AB7F8A2}" presName="root" presStyleCnt="0">
        <dgm:presLayoutVars>
          <dgm:dir/>
          <dgm:resizeHandles val="exact"/>
        </dgm:presLayoutVars>
      </dgm:prSet>
      <dgm:spPr/>
    </dgm:pt>
    <dgm:pt modelId="{99E228A1-B0F9-40A1-9DF2-F4E1D8474F15}" type="pres">
      <dgm:prSet presAssocID="{577F1FED-AECF-4AFA-B84A-B4C06F90A4BE}" presName="compNode" presStyleCnt="0"/>
      <dgm:spPr/>
    </dgm:pt>
    <dgm:pt modelId="{FA556B8B-958C-4927-9E41-DC48B655B558}" type="pres">
      <dgm:prSet presAssocID="{577F1FED-AECF-4AFA-B84A-B4C06F90A4BE}" presName="bgRect" presStyleLbl="bgShp" presStyleIdx="0" presStyleCnt="1"/>
      <dgm:spPr/>
    </dgm:pt>
    <dgm:pt modelId="{F613AC68-9B56-43FE-9E88-109A8D45E4C3}" type="pres">
      <dgm:prSet presAssocID="{577F1FED-AECF-4AFA-B84A-B4C06F90A4BE}" presName="iconRect" presStyleLbl="node1" presStyleIdx="0" presStyleCnt="1"/>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pt>
    <dgm:pt modelId="{9B5FA015-DF13-430A-AA73-C46A1872633A}" type="pres">
      <dgm:prSet presAssocID="{577F1FED-AECF-4AFA-B84A-B4C06F90A4BE}" presName="spaceRect" presStyleCnt="0"/>
      <dgm:spPr/>
    </dgm:pt>
    <dgm:pt modelId="{C8C9C17A-078A-44B4-88E9-7BCF35D3F9D8}" type="pres">
      <dgm:prSet presAssocID="{577F1FED-AECF-4AFA-B84A-B4C06F90A4BE}" presName="parTx" presStyleLbl="revTx" presStyleIdx="0" presStyleCnt="1">
        <dgm:presLayoutVars>
          <dgm:chMax val="0"/>
          <dgm:chPref val="0"/>
        </dgm:presLayoutVars>
      </dgm:prSet>
      <dgm:spPr/>
    </dgm:pt>
  </dgm:ptLst>
  <dgm:cxnLst>
    <dgm:cxn modelId="{DC66AF30-3101-4FBA-A767-C6E71D08E189}" type="presOf" srcId="{577F1FED-AECF-4AFA-B84A-B4C06F90A4BE}" destId="{C8C9C17A-078A-44B4-88E9-7BCF35D3F9D8}" srcOrd="0" destOrd="0" presId="urn:microsoft.com/office/officeart/2018/2/layout/IconVerticalSolidList"/>
    <dgm:cxn modelId="{5ADA9B34-492D-4B73-BCA3-92A65FF3B1C9}" srcId="{65EAF6D8-F723-4971-A88C-E40B7AB7F8A2}" destId="{577F1FED-AECF-4AFA-B84A-B4C06F90A4BE}" srcOrd="0" destOrd="0" parTransId="{57886C47-BADF-4528-BB2F-D0D8DEECBB5C}" sibTransId="{A6DE8048-4896-46C4-AEA7-A654388A00C9}"/>
    <dgm:cxn modelId="{3BF21849-0456-4C17-BC8E-64423207CE1C}" type="presOf" srcId="{65EAF6D8-F723-4971-A88C-E40B7AB7F8A2}" destId="{6A24E3F4-B5EF-4A3E-B2DC-1B4637A1C26F}" srcOrd="0" destOrd="0" presId="urn:microsoft.com/office/officeart/2018/2/layout/IconVerticalSolidList"/>
    <dgm:cxn modelId="{2074681E-9758-45F1-9772-CD05509C68D2}" type="presParOf" srcId="{6A24E3F4-B5EF-4A3E-B2DC-1B4637A1C26F}" destId="{99E228A1-B0F9-40A1-9DF2-F4E1D8474F15}" srcOrd="0" destOrd="0" presId="urn:microsoft.com/office/officeart/2018/2/layout/IconVerticalSolidList"/>
    <dgm:cxn modelId="{3F5E11E3-006E-4E0E-AE7F-2E7FE64E387F}" type="presParOf" srcId="{99E228A1-B0F9-40A1-9DF2-F4E1D8474F15}" destId="{FA556B8B-958C-4927-9E41-DC48B655B558}" srcOrd="0" destOrd="0" presId="urn:microsoft.com/office/officeart/2018/2/layout/IconVerticalSolidList"/>
    <dgm:cxn modelId="{658FAB07-DAAD-460B-A4CC-3E6C44D57340}" type="presParOf" srcId="{99E228A1-B0F9-40A1-9DF2-F4E1D8474F15}" destId="{F613AC68-9B56-43FE-9E88-109A8D45E4C3}" srcOrd="1" destOrd="0" presId="urn:microsoft.com/office/officeart/2018/2/layout/IconVerticalSolidList"/>
    <dgm:cxn modelId="{1956F547-0851-4CA7-B7E4-2180AA93604B}" type="presParOf" srcId="{99E228A1-B0F9-40A1-9DF2-F4E1D8474F15}" destId="{9B5FA015-DF13-430A-AA73-C46A1872633A}" srcOrd="2" destOrd="0" presId="urn:microsoft.com/office/officeart/2018/2/layout/IconVerticalSolidList"/>
    <dgm:cxn modelId="{59A68DFE-1261-4B89-A4C4-1F36222B2BEA}" type="presParOf" srcId="{99E228A1-B0F9-40A1-9DF2-F4E1D8474F15}" destId="{C8C9C17A-078A-44B4-88E9-7BCF35D3F9D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556B8B-958C-4927-9E41-DC48B655B558}">
      <dsp:nvSpPr>
        <dsp:cNvPr id="0" name=""/>
        <dsp:cNvSpPr/>
      </dsp:nvSpPr>
      <dsp:spPr>
        <a:xfrm>
          <a:off x="0" y="1401884"/>
          <a:ext cx="10398694" cy="1201615"/>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13AC68-9B56-43FE-9E88-109A8D45E4C3}">
      <dsp:nvSpPr>
        <dsp:cNvPr id="0" name=""/>
        <dsp:cNvSpPr/>
      </dsp:nvSpPr>
      <dsp:spPr>
        <a:xfrm>
          <a:off x="363488" y="1672248"/>
          <a:ext cx="660888" cy="66088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8C9C17A-078A-44B4-88E9-7BCF35D3F9D8}">
      <dsp:nvSpPr>
        <dsp:cNvPr id="0" name=""/>
        <dsp:cNvSpPr/>
      </dsp:nvSpPr>
      <dsp:spPr>
        <a:xfrm>
          <a:off x="1387865" y="1401884"/>
          <a:ext cx="9010828" cy="12016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171" tIns="127171" rIns="127171" bIns="127171" numCol="1" spcCol="1270" anchor="ctr" anchorCtr="0">
          <a:noAutofit/>
        </a:bodyPr>
        <a:lstStyle/>
        <a:p>
          <a:pPr marL="0" lvl="0" indent="0" algn="l" defTabSz="1111250">
            <a:lnSpc>
              <a:spcPct val="100000"/>
            </a:lnSpc>
            <a:spcBef>
              <a:spcPct val="0"/>
            </a:spcBef>
            <a:spcAft>
              <a:spcPct val="35000"/>
            </a:spcAft>
            <a:buNone/>
          </a:pPr>
          <a:r>
            <a:rPr lang="fr-FR" sz="2500" kern="1200"/>
            <a:t>Approuvez-vous ces messages clés?</a:t>
          </a:r>
        </a:p>
      </dsp:txBody>
      <dsp:txXfrm>
        <a:off x="1387865" y="1401884"/>
        <a:ext cx="9010828" cy="1201615"/>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fr-FR"/>
              <a:t>Modifiez le style du titre</a:t>
            </a:r>
            <a:endParaRPr lang="en-US"/>
          </a:p>
        </p:txBody>
      </p:sp>
      <p:sp>
        <p:nvSpPr>
          <p:cNvPr id="3" name="Content Placeholder 2"/>
          <p:cNvSpPr>
            <a:spLocks noGrp="1"/>
          </p:cNvSpPr>
          <p:nvPr>
            <p:ph idx="1"/>
          </p:nvPr>
        </p:nvSpPr>
        <p:spPr>
          <a:xfrm>
            <a:off x="818712" y="2222287"/>
            <a:ext cx="10554574" cy="3636511"/>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96DFF08F-DC6B-4601-B491-B0F83F6DD2DA}"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3251426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fr-FR"/>
              <a:t>Modifiez le style du titre</a:t>
            </a:r>
            <a:endParaRPr lang="en-US"/>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a:p>
        </p:txBody>
      </p:sp>
      <p:sp>
        <p:nvSpPr>
          <p:cNvPr id="4" name="Date Placeholder 3"/>
          <p:cNvSpPr>
            <a:spLocks noGrp="1"/>
          </p:cNvSpPr>
          <p:nvPr>
            <p:ph type="dt" sz="half" idx="10"/>
          </p:nvPr>
        </p:nvSpPr>
        <p:spPr/>
        <p:txBody>
          <a:bodyPr/>
          <a:lstStyle/>
          <a:p>
            <a:fld id="{96DFF08F-DC6B-4601-B491-B0F83F6DD2DA}" type="datetimeFigureOut">
              <a:rPr lang="en-US" smtClean="0"/>
              <a:pPr/>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a:p>
        </p:txBody>
      </p:sp>
    </p:spTree>
    <p:extLst>
      <p:ext uri="{BB962C8B-B14F-4D97-AF65-F5344CB8AC3E}">
        <p14:creationId xmlns:p14="http://schemas.microsoft.com/office/powerpoint/2010/main" val="1207420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fr-FR"/>
              <a:t>Modifiez le style du titre</a:t>
            </a:r>
            <a:endParaRPr lang="en-US"/>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96DFF08F-DC6B-4601-B491-B0F83F6DD2DA}" type="datetimeFigureOut">
              <a:rPr lang="en-US" smtClean="0"/>
              <a:pPr/>
              <a:t>4/1/2020</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4FAB73BC-B049-4115-A692-8D63A059BFB8}" type="slidenum">
              <a:rPr lang="en-US" smtClean="0"/>
              <a:pPr/>
              <a:t>‹#›</a:t>
            </a:fld>
            <a:endParaRPr lang="en-US"/>
          </a:p>
        </p:txBody>
      </p:sp>
    </p:spTree>
    <p:extLst>
      <p:ext uri="{BB962C8B-B14F-4D97-AF65-F5344CB8AC3E}">
        <p14:creationId xmlns:p14="http://schemas.microsoft.com/office/powerpoint/2010/main" val="2403094451"/>
      </p:ext>
    </p:extLst>
  </p:cSld>
  <p:clrMap bg1="dk1" tx1="lt1" bg2="dk2" tx2="lt2" accent1="accent1" accent2="accent2" accent3="accent3" accent4="accent4" accent5="accent5" accent6="accent6" hlink="hlink" folHlink="folHlink"/>
  <p:sldLayoutIdLst>
    <p:sldLayoutId id="2147483662" r:id="rId1"/>
    <p:sldLayoutId id="2147483661" r:id="rId2"/>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94340-59CC-434B-B886-925CFB652BCE}"/>
              </a:ext>
            </a:extLst>
          </p:cNvPr>
          <p:cNvSpPr>
            <a:spLocks noGrp="1"/>
          </p:cNvSpPr>
          <p:nvPr>
            <p:ph type="ctrTitle"/>
          </p:nvPr>
        </p:nvSpPr>
        <p:spPr>
          <a:xfrm>
            <a:off x="182880" y="2869591"/>
            <a:ext cx="11607169" cy="1605448"/>
          </a:xfrm>
        </p:spPr>
        <p:txBody>
          <a:bodyPr/>
          <a:lstStyle/>
          <a:p>
            <a:r>
              <a:rPr lang="fr-FR" sz="5000"/>
              <a:t>Appel sur les impacts de la covid-19 sur le secteur</a:t>
            </a:r>
            <a:br>
              <a:rPr lang="fr-FR" sz="5000"/>
            </a:br>
            <a:br>
              <a:rPr lang="fr-FR" sz="5000"/>
            </a:br>
            <a:r>
              <a:rPr lang="fr-CA" sz="2100"/>
              <a:t>Un service offert par le Conseil canadien pour la coopération internationale (CCCI), en collaboration avec le </a:t>
            </a:r>
            <a:r>
              <a:rPr lang="fr-FR" sz="2100"/>
              <a:t>Regroupement des professionnels canadiens en développement international (RPCDI), le Réseau Action Climat (CAN-Rac), le Partenariat canadien pour la santé des femmes et des enfants (</a:t>
            </a:r>
            <a:r>
              <a:rPr lang="fr-FR" sz="2100" err="1"/>
              <a:t>CanSFE</a:t>
            </a:r>
            <a:r>
              <a:rPr lang="fr-FR" sz="2100"/>
              <a:t>) et le Réseau de coordination des conseils (RCC)</a:t>
            </a:r>
          </a:p>
        </p:txBody>
      </p:sp>
      <p:sp>
        <p:nvSpPr>
          <p:cNvPr id="4" name="AutoShape 2">
            <a:extLst>
              <a:ext uri="{FF2B5EF4-FFF2-40B4-BE49-F238E27FC236}">
                <a16:creationId xmlns:a16="http://schemas.microsoft.com/office/drawing/2014/main" id="{0FFDF42F-7D59-4394-A6CE-E100AD7CA354}"/>
              </a:ext>
            </a:extLst>
          </p:cNvPr>
          <p:cNvSpPr>
            <a:spLocks noChangeAspect="1" noChangeArrowheads="1"/>
          </p:cNvSpPr>
          <p:nvPr/>
        </p:nvSpPr>
        <p:spPr bwMode="auto">
          <a:xfrm>
            <a:off x="5667375" y="3124200"/>
            <a:ext cx="857250" cy="609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grpSp>
        <p:nvGrpSpPr>
          <p:cNvPr id="8" name="Group 7">
            <a:extLst>
              <a:ext uri="{FF2B5EF4-FFF2-40B4-BE49-F238E27FC236}">
                <a16:creationId xmlns:a16="http://schemas.microsoft.com/office/drawing/2014/main" id="{69BD8723-505C-CD45-A89A-DA51AA7B900C}"/>
              </a:ext>
            </a:extLst>
          </p:cNvPr>
          <p:cNvGrpSpPr/>
          <p:nvPr/>
        </p:nvGrpSpPr>
        <p:grpSpPr>
          <a:xfrm>
            <a:off x="350355" y="5388725"/>
            <a:ext cx="11224820" cy="907978"/>
            <a:chOff x="350355" y="5388725"/>
            <a:chExt cx="11224820" cy="907978"/>
          </a:xfrm>
        </p:grpSpPr>
        <p:pic>
          <p:nvPicPr>
            <p:cNvPr id="5" name="Picture 4">
              <a:extLst>
                <a:ext uri="{FF2B5EF4-FFF2-40B4-BE49-F238E27FC236}">
                  <a16:creationId xmlns:a16="http://schemas.microsoft.com/office/drawing/2014/main" id="{EDF3608A-6F7D-426C-B4FA-65244928C377}"/>
                </a:ext>
              </a:extLst>
            </p:cNvPr>
            <p:cNvPicPr>
              <a:picLocks noChangeAspect="1"/>
            </p:cNvPicPr>
            <p:nvPr/>
          </p:nvPicPr>
          <p:blipFill>
            <a:blip r:embed="rId2"/>
            <a:stretch>
              <a:fillRect/>
            </a:stretch>
          </p:blipFill>
          <p:spPr>
            <a:xfrm>
              <a:off x="4992258" y="5561173"/>
              <a:ext cx="2434254" cy="735530"/>
            </a:xfrm>
            <a:prstGeom prst="rect">
              <a:avLst/>
            </a:prstGeom>
          </p:spPr>
        </p:pic>
        <p:pic>
          <p:nvPicPr>
            <p:cNvPr id="3" name="Picture 2">
              <a:extLst>
                <a:ext uri="{FF2B5EF4-FFF2-40B4-BE49-F238E27FC236}">
                  <a16:creationId xmlns:a16="http://schemas.microsoft.com/office/drawing/2014/main" id="{B664E60B-E5B3-4DBD-93DC-2D492A9DE37B}"/>
                </a:ext>
              </a:extLst>
            </p:cNvPr>
            <p:cNvPicPr>
              <a:picLocks noChangeAspect="1"/>
            </p:cNvPicPr>
            <p:nvPr/>
          </p:nvPicPr>
          <p:blipFill>
            <a:blip r:embed="rId3"/>
            <a:stretch>
              <a:fillRect/>
            </a:stretch>
          </p:blipFill>
          <p:spPr>
            <a:xfrm>
              <a:off x="2701642" y="5724471"/>
              <a:ext cx="2098363" cy="408934"/>
            </a:xfrm>
            <a:prstGeom prst="rect">
              <a:avLst/>
            </a:prstGeom>
          </p:spPr>
        </p:pic>
        <p:pic>
          <p:nvPicPr>
            <p:cNvPr id="6" name="Picture 5">
              <a:extLst>
                <a:ext uri="{FF2B5EF4-FFF2-40B4-BE49-F238E27FC236}">
                  <a16:creationId xmlns:a16="http://schemas.microsoft.com/office/drawing/2014/main" id="{4611573B-EFCC-4665-80C7-E05B1D540FEF}"/>
                </a:ext>
              </a:extLst>
            </p:cNvPr>
            <p:cNvPicPr>
              <a:picLocks noChangeAspect="1"/>
            </p:cNvPicPr>
            <p:nvPr/>
          </p:nvPicPr>
          <p:blipFill>
            <a:blip r:embed="rId4"/>
            <a:stretch>
              <a:fillRect/>
            </a:stretch>
          </p:blipFill>
          <p:spPr>
            <a:xfrm>
              <a:off x="7698280" y="5388725"/>
              <a:ext cx="1273830" cy="907978"/>
            </a:xfrm>
            <a:prstGeom prst="rect">
              <a:avLst/>
            </a:prstGeom>
          </p:spPr>
        </p:pic>
        <p:pic>
          <p:nvPicPr>
            <p:cNvPr id="7" name="Picture 6">
              <a:extLst>
                <a:ext uri="{FF2B5EF4-FFF2-40B4-BE49-F238E27FC236}">
                  <a16:creationId xmlns:a16="http://schemas.microsoft.com/office/drawing/2014/main" id="{23416E1E-0806-4E32-A7BF-3BD329FF96DB}"/>
                </a:ext>
              </a:extLst>
            </p:cNvPr>
            <p:cNvPicPr>
              <a:picLocks noChangeAspect="1"/>
            </p:cNvPicPr>
            <p:nvPr/>
          </p:nvPicPr>
          <p:blipFill>
            <a:blip r:embed="rId5"/>
            <a:stretch>
              <a:fillRect/>
            </a:stretch>
          </p:blipFill>
          <p:spPr>
            <a:xfrm>
              <a:off x="9432050" y="5396441"/>
              <a:ext cx="2143125" cy="819150"/>
            </a:xfrm>
            <a:prstGeom prst="rect">
              <a:avLst/>
            </a:prstGeom>
          </p:spPr>
        </p:pic>
        <p:pic>
          <p:nvPicPr>
            <p:cNvPr id="1026" name="Picture 2" descr="CanWaCH">
              <a:extLst>
                <a:ext uri="{FF2B5EF4-FFF2-40B4-BE49-F238E27FC236}">
                  <a16:creationId xmlns:a16="http://schemas.microsoft.com/office/drawing/2014/main" id="{B67F774D-5F9C-44F7-AF31-E9D8D6EE331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355" y="5516201"/>
              <a:ext cx="2098363" cy="63831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799827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9D192-27A7-4EAA-AA62-6E12D8E2C4B1}"/>
              </a:ext>
            </a:extLst>
          </p:cNvPr>
          <p:cNvSpPr>
            <a:spLocks noGrp="1"/>
          </p:cNvSpPr>
          <p:nvPr>
            <p:ph type="title"/>
          </p:nvPr>
        </p:nvSpPr>
        <p:spPr>
          <a:xfrm>
            <a:off x="416560" y="494454"/>
            <a:ext cx="10874000" cy="873612"/>
          </a:xfrm>
        </p:spPr>
        <p:txBody>
          <a:bodyPr/>
          <a:lstStyle/>
          <a:p>
            <a:r>
              <a:rPr lang="fr-FR"/>
              <a:t>Message clé 4</a:t>
            </a:r>
          </a:p>
        </p:txBody>
      </p:sp>
      <p:sp>
        <p:nvSpPr>
          <p:cNvPr id="3" name="Content Placeholder 2">
            <a:extLst>
              <a:ext uri="{FF2B5EF4-FFF2-40B4-BE49-F238E27FC236}">
                <a16:creationId xmlns:a16="http://schemas.microsoft.com/office/drawing/2014/main" id="{6116D0FD-3E86-4482-826F-A868BA046CA0}"/>
              </a:ext>
            </a:extLst>
          </p:cNvPr>
          <p:cNvSpPr>
            <a:spLocks noGrp="1"/>
          </p:cNvSpPr>
          <p:nvPr>
            <p:ph idx="1"/>
          </p:nvPr>
        </p:nvSpPr>
        <p:spPr>
          <a:xfrm>
            <a:off x="416560" y="2305050"/>
            <a:ext cx="11267440" cy="4400549"/>
          </a:xfrm>
        </p:spPr>
        <p:txBody>
          <a:bodyPr anchor="t">
            <a:noAutofit/>
          </a:bodyPr>
          <a:lstStyle/>
          <a:p>
            <a:pPr marL="0" indent="0">
              <a:buNone/>
            </a:pPr>
            <a:r>
              <a:rPr lang="fr-FR" sz="3200" b="1">
                <a:solidFill>
                  <a:schemeClr val="bg1"/>
                </a:solidFill>
              </a:rPr>
              <a:t>La communauté canadienne de la coopération internationale est aux premières loges de la réponse à la pandémie de la covid-19 dans le monde.</a:t>
            </a:r>
          </a:p>
          <a:p>
            <a:pPr marL="0" indent="0">
              <a:buNone/>
            </a:pPr>
            <a:r>
              <a:rPr lang="fr-FR" sz="3200" b="1">
                <a:solidFill>
                  <a:schemeClr val="bg1"/>
                </a:solidFill>
              </a:rPr>
              <a:t>Le personnel humanitaire canadien sauve des vies tous les jours et possède une expertise qui freine les impacts multidimensionnels et nocifs des pandémies sur les femmes. </a:t>
            </a:r>
          </a:p>
        </p:txBody>
      </p:sp>
    </p:spTree>
    <p:extLst>
      <p:ext uri="{BB962C8B-B14F-4D97-AF65-F5344CB8AC3E}">
        <p14:creationId xmlns:p14="http://schemas.microsoft.com/office/powerpoint/2010/main" val="657143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9D192-27A7-4EAA-AA62-6E12D8E2C4B1}"/>
              </a:ext>
            </a:extLst>
          </p:cNvPr>
          <p:cNvSpPr>
            <a:spLocks noGrp="1"/>
          </p:cNvSpPr>
          <p:nvPr>
            <p:ph type="title"/>
          </p:nvPr>
        </p:nvSpPr>
        <p:spPr>
          <a:xfrm>
            <a:off x="416560" y="494454"/>
            <a:ext cx="10874000" cy="873612"/>
          </a:xfrm>
        </p:spPr>
        <p:txBody>
          <a:bodyPr/>
          <a:lstStyle/>
          <a:p>
            <a:r>
              <a:rPr lang="fr-FR"/>
              <a:t>Message clé 5</a:t>
            </a:r>
          </a:p>
        </p:txBody>
      </p:sp>
      <p:sp>
        <p:nvSpPr>
          <p:cNvPr id="3" name="Content Placeholder 2">
            <a:extLst>
              <a:ext uri="{FF2B5EF4-FFF2-40B4-BE49-F238E27FC236}">
                <a16:creationId xmlns:a16="http://schemas.microsoft.com/office/drawing/2014/main" id="{6116D0FD-3E86-4482-826F-A868BA046CA0}"/>
              </a:ext>
            </a:extLst>
          </p:cNvPr>
          <p:cNvSpPr>
            <a:spLocks noGrp="1"/>
          </p:cNvSpPr>
          <p:nvPr>
            <p:ph idx="1"/>
          </p:nvPr>
        </p:nvSpPr>
        <p:spPr>
          <a:xfrm>
            <a:off x="416560" y="2305050"/>
            <a:ext cx="11267440" cy="4400549"/>
          </a:xfrm>
        </p:spPr>
        <p:txBody>
          <a:bodyPr anchor="t">
            <a:noAutofit/>
          </a:bodyPr>
          <a:lstStyle/>
          <a:p>
            <a:pPr marL="0" indent="0">
              <a:buNone/>
            </a:pPr>
            <a:r>
              <a:rPr lang="fr-FR" sz="3200" b="1">
                <a:solidFill>
                  <a:schemeClr val="bg1"/>
                </a:solidFill>
              </a:rPr>
              <a:t>Les travailleurs humanitaires et les experts de la santé publique aident les populations vulnérables et contribuent à ralentir la propagation du virus.</a:t>
            </a:r>
          </a:p>
          <a:p>
            <a:pPr marL="0" indent="0">
              <a:buNone/>
            </a:pPr>
            <a:r>
              <a:rPr lang="fr-FR" sz="3200" b="1">
                <a:solidFill>
                  <a:schemeClr val="bg1"/>
                </a:solidFill>
              </a:rPr>
              <a:t>Ils aident aussi à répondre aux besoins mondiaux et des collectivités et sont essentiels au retour à la normale.                Le Canada et la communauté internationale peuvent émerger de cette crise avec des partenariats et des systèmes plus forts. </a:t>
            </a:r>
          </a:p>
        </p:txBody>
      </p:sp>
    </p:spTree>
    <p:extLst>
      <p:ext uri="{BB962C8B-B14F-4D97-AF65-F5344CB8AC3E}">
        <p14:creationId xmlns:p14="http://schemas.microsoft.com/office/powerpoint/2010/main" val="2405229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9D192-27A7-4EAA-AA62-6E12D8E2C4B1}"/>
              </a:ext>
            </a:extLst>
          </p:cNvPr>
          <p:cNvSpPr>
            <a:spLocks noGrp="1"/>
          </p:cNvSpPr>
          <p:nvPr>
            <p:ph type="title"/>
          </p:nvPr>
        </p:nvSpPr>
        <p:spPr>
          <a:xfrm>
            <a:off x="416560" y="494454"/>
            <a:ext cx="10874000" cy="873612"/>
          </a:xfrm>
        </p:spPr>
        <p:txBody>
          <a:bodyPr/>
          <a:lstStyle/>
          <a:p>
            <a:r>
              <a:rPr lang="fr-FR"/>
              <a:t>Message clé 6</a:t>
            </a:r>
          </a:p>
        </p:txBody>
      </p:sp>
      <p:sp>
        <p:nvSpPr>
          <p:cNvPr id="3" name="Content Placeholder 2">
            <a:extLst>
              <a:ext uri="{FF2B5EF4-FFF2-40B4-BE49-F238E27FC236}">
                <a16:creationId xmlns:a16="http://schemas.microsoft.com/office/drawing/2014/main" id="{6116D0FD-3E86-4482-826F-A868BA046CA0}"/>
              </a:ext>
            </a:extLst>
          </p:cNvPr>
          <p:cNvSpPr>
            <a:spLocks noGrp="1"/>
          </p:cNvSpPr>
          <p:nvPr>
            <p:ph idx="1"/>
          </p:nvPr>
        </p:nvSpPr>
        <p:spPr>
          <a:xfrm>
            <a:off x="416560" y="2305050"/>
            <a:ext cx="11267440" cy="4400549"/>
          </a:xfrm>
        </p:spPr>
        <p:txBody>
          <a:bodyPr anchor="t">
            <a:normAutofit/>
          </a:bodyPr>
          <a:lstStyle/>
          <a:p>
            <a:pPr marL="0" indent="0">
              <a:buNone/>
            </a:pPr>
            <a:r>
              <a:rPr lang="fr-FR" sz="4000" b="1">
                <a:solidFill>
                  <a:schemeClr val="bg1"/>
                </a:solidFill>
              </a:rPr>
              <a:t>Le secteur fait face à des défis uniques et sans précédent : rapatriement généralisé du personnel, réorientation des priorités, ambitions isolationnistes.</a:t>
            </a:r>
          </a:p>
        </p:txBody>
      </p:sp>
    </p:spTree>
    <p:extLst>
      <p:ext uri="{BB962C8B-B14F-4D97-AF65-F5344CB8AC3E}">
        <p14:creationId xmlns:p14="http://schemas.microsoft.com/office/powerpoint/2010/main" val="1155232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9D192-27A7-4EAA-AA62-6E12D8E2C4B1}"/>
              </a:ext>
            </a:extLst>
          </p:cNvPr>
          <p:cNvSpPr>
            <a:spLocks noGrp="1"/>
          </p:cNvSpPr>
          <p:nvPr>
            <p:ph type="title"/>
          </p:nvPr>
        </p:nvSpPr>
        <p:spPr>
          <a:xfrm>
            <a:off x="810000" y="447188"/>
            <a:ext cx="10571998" cy="970450"/>
          </a:xfrm>
        </p:spPr>
        <p:txBody>
          <a:bodyPr>
            <a:normAutofit/>
          </a:bodyPr>
          <a:lstStyle/>
          <a:p>
            <a:r>
              <a:rPr lang="en-CA"/>
              <a:t>Questions</a:t>
            </a:r>
            <a:endParaRPr lang="en-CA" i="1"/>
          </a:p>
        </p:txBody>
      </p:sp>
      <p:graphicFrame>
        <p:nvGraphicFramePr>
          <p:cNvPr id="5" name="Content Placeholder 2">
            <a:extLst>
              <a:ext uri="{FF2B5EF4-FFF2-40B4-BE49-F238E27FC236}">
                <a16:creationId xmlns:a16="http://schemas.microsoft.com/office/drawing/2014/main" id="{464207DF-D374-4108-85D5-CFC711D330A6}"/>
              </a:ext>
            </a:extLst>
          </p:cNvPr>
          <p:cNvGraphicFramePr>
            <a:graphicFrameLocks noGrp="1"/>
          </p:cNvGraphicFramePr>
          <p:nvPr>
            <p:ph idx="1"/>
            <p:extLst>
              <p:ext uri="{D42A27DB-BD31-4B8C-83A1-F6EECF244321}">
                <p14:modId xmlns:p14="http://schemas.microsoft.com/office/powerpoint/2010/main" val="4178239505"/>
              </p:ext>
            </p:extLst>
          </p:nvPr>
        </p:nvGraphicFramePr>
        <p:xfrm>
          <a:off x="984739" y="2039815"/>
          <a:ext cx="10398694" cy="40053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5303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A2067-E46C-4550-A947-D77085CE1887}"/>
              </a:ext>
            </a:extLst>
          </p:cNvPr>
          <p:cNvSpPr>
            <a:spLocks noGrp="1"/>
          </p:cNvSpPr>
          <p:nvPr>
            <p:ph type="ctrTitle"/>
          </p:nvPr>
        </p:nvSpPr>
        <p:spPr/>
        <p:txBody>
          <a:bodyPr/>
          <a:lstStyle/>
          <a:p>
            <a:r>
              <a:rPr lang="fr-FR"/>
              <a:t>Revendications</a:t>
            </a:r>
          </a:p>
        </p:txBody>
      </p:sp>
      <p:pic>
        <p:nvPicPr>
          <p:cNvPr id="4" name="Picture 3">
            <a:extLst>
              <a:ext uri="{FF2B5EF4-FFF2-40B4-BE49-F238E27FC236}">
                <a16:creationId xmlns:a16="http://schemas.microsoft.com/office/drawing/2014/main" id="{122B982D-CD9A-4834-B10F-D117CB4C4A0B}"/>
              </a:ext>
            </a:extLst>
          </p:cNvPr>
          <p:cNvPicPr>
            <a:picLocks noChangeAspect="1"/>
          </p:cNvPicPr>
          <p:nvPr/>
        </p:nvPicPr>
        <p:blipFill>
          <a:blip r:embed="rId2"/>
          <a:stretch>
            <a:fillRect/>
          </a:stretch>
        </p:blipFill>
        <p:spPr>
          <a:xfrm>
            <a:off x="4992258" y="5561173"/>
            <a:ext cx="2434254" cy="735530"/>
          </a:xfrm>
          <a:prstGeom prst="rect">
            <a:avLst/>
          </a:prstGeom>
        </p:spPr>
      </p:pic>
      <p:pic>
        <p:nvPicPr>
          <p:cNvPr id="5" name="Picture 4">
            <a:extLst>
              <a:ext uri="{FF2B5EF4-FFF2-40B4-BE49-F238E27FC236}">
                <a16:creationId xmlns:a16="http://schemas.microsoft.com/office/drawing/2014/main" id="{5383B59E-7803-4234-B75A-C733FBA1AD95}"/>
              </a:ext>
            </a:extLst>
          </p:cNvPr>
          <p:cNvPicPr>
            <a:picLocks noChangeAspect="1"/>
          </p:cNvPicPr>
          <p:nvPr/>
        </p:nvPicPr>
        <p:blipFill>
          <a:blip r:embed="rId3"/>
          <a:stretch>
            <a:fillRect/>
          </a:stretch>
        </p:blipFill>
        <p:spPr>
          <a:xfrm>
            <a:off x="2701642" y="5724471"/>
            <a:ext cx="2098363" cy="408934"/>
          </a:xfrm>
          <a:prstGeom prst="rect">
            <a:avLst/>
          </a:prstGeom>
        </p:spPr>
      </p:pic>
      <p:pic>
        <p:nvPicPr>
          <p:cNvPr id="6" name="Picture 5">
            <a:extLst>
              <a:ext uri="{FF2B5EF4-FFF2-40B4-BE49-F238E27FC236}">
                <a16:creationId xmlns:a16="http://schemas.microsoft.com/office/drawing/2014/main" id="{12011DBF-46E6-4BB1-8FAE-6D4902B93E82}"/>
              </a:ext>
            </a:extLst>
          </p:cNvPr>
          <p:cNvPicPr>
            <a:picLocks noChangeAspect="1"/>
          </p:cNvPicPr>
          <p:nvPr/>
        </p:nvPicPr>
        <p:blipFill>
          <a:blip r:embed="rId4"/>
          <a:stretch>
            <a:fillRect/>
          </a:stretch>
        </p:blipFill>
        <p:spPr>
          <a:xfrm>
            <a:off x="7698280" y="5388725"/>
            <a:ext cx="1273830" cy="907978"/>
          </a:xfrm>
          <a:prstGeom prst="rect">
            <a:avLst/>
          </a:prstGeom>
        </p:spPr>
      </p:pic>
      <p:pic>
        <p:nvPicPr>
          <p:cNvPr id="7" name="Picture 6">
            <a:extLst>
              <a:ext uri="{FF2B5EF4-FFF2-40B4-BE49-F238E27FC236}">
                <a16:creationId xmlns:a16="http://schemas.microsoft.com/office/drawing/2014/main" id="{ECFB5DB8-1B89-47E9-ACA6-56737AFFAE45}"/>
              </a:ext>
            </a:extLst>
          </p:cNvPr>
          <p:cNvPicPr>
            <a:picLocks noChangeAspect="1"/>
          </p:cNvPicPr>
          <p:nvPr/>
        </p:nvPicPr>
        <p:blipFill>
          <a:blip r:embed="rId5"/>
          <a:stretch>
            <a:fillRect/>
          </a:stretch>
        </p:blipFill>
        <p:spPr>
          <a:xfrm>
            <a:off x="9432050" y="5396441"/>
            <a:ext cx="2143125" cy="819150"/>
          </a:xfrm>
          <a:prstGeom prst="rect">
            <a:avLst/>
          </a:prstGeom>
        </p:spPr>
      </p:pic>
      <p:pic>
        <p:nvPicPr>
          <p:cNvPr id="8" name="Picture 2" descr="CanWaCH">
            <a:extLst>
              <a:ext uri="{FF2B5EF4-FFF2-40B4-BE49-F238E27FC236}">
                <a16:creationId xmlns:a16="http://schemas.microsoft.com/office/drawing/2014/main" id="{BAF0E175-8CFD-42D4-93C7-ADE29322DF5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355" y="5516201"/>
            <a:ext cx="2098363" cy="63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9032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9D192-27A7-4EAA-AA62-6E12D8E2C4B1}"/>
              </a:ext>
            </a:extLst>
          </p:cNvPr>
          <p:cNvSpPr>
            <a:spLocks noGrp="1"/>
          </p:cNvSpPr>
          <p:nvPr>
            <p:ph type="title"/>
          </p:nvPr>
        </p:nvSpPr>
        <p:spPr>
          <a:xfrm>
            <a:off x="416560" y="494454"/>
            <a:ext cx="10874000" cy="873612"/>
          </a:xfrm>
        </p:spPr>
        <p:txBody>
          <a:bodyPr/>
          <a:lstStyle/>
          <a:p>
            <a:r>
              <a:rPr lang="fr-FR"/>
              <a:t>Revendication 1 – Politique en général</a:t>
            </a:r>
          </a:p>
        </p:txBody>
      </p:sp>
      <p:sp>
        <p:nvSpPr>
          <p:cNvPr id="3" name="Content Placeholder 2">
            <a:extLst>
              <a:ext uri="{FF2B5EF4-FFF2-40B4-BE49-F238E27FC236}">
                <a16:creationId xmlns:a16="http://schemas.microsoft.com/office/drawing/2014/main" id="{6116D0FD-3E86-4482-826F-A868BA046CA0}"/>
              </a:ext>
            </a:extLst>
          </p:cNvPr>
          <p:cNvSpPr>
            <a:spLocks noGrp="1"/>
          </p:cNvSpPr>
          <p:nvPr>
            <p:ph idx="1"/>
          </p:nvPr>
        </p:nvSpPr>
        <p:spPr>
          <a:xfrm>
            <a:off x="416560" y="2305050"/>
            <a:ext cx="11267440" cy="4400549"/>
          </a:xfrm>
        </p:spPr>
        <p:txBody>
          <a:bodyPr anchor="t">
            <a:noAutofit/>
          </a:bodyPr>
          <a:lstStyle/>
          <a:p>
            <a:pPr marL="0" indent="0">
              <a:buNone/>
            </a:pPr>
            <a:r>
              <a:rPr lang="fr-FR" sz="2400" b="1">
                <a:solidFill>
                  <a:schemeClr val="bg1"/>
                </a:solidFill>
              </a:rPr>
              <a:t> •	Continuer à soutenir une approche coordonnée et collaborative à l’échelle mondiale pour lutter contre la covid-19.</a:t>
            </a:r>
          </a:p>
          <a:p>
            <a:pPr marL="0" indent="0">
              <a:buNone/>
            </a:pPr>
            <a:r>
              <a:rPr lang="fr-FR" sz="2400" b="1">
                <a:solidFill>
                  <a:schemeClr val="bg1"/>
                </a:solidFill>
              </a:rPr>
              <a:t>•	Veiller à ce que la réponse du Canada face à la covid-19 soit guidée par des principes féministes et respectueux des droits de la personne.</a:t>
            </a:r>
          </a:p>
          <a:p>
            <a:pPr marL="0" indent="0">
              <a:buNone/>
            </a:pPr>
            <a:r>
              <a:rPr lang="fr-FR" sz="2400" b="1">
                <a:solidFill>
                  <a:schemeClr val="bg1"/>
                </a:solidFill>
              </a:rPr>
              <a:t>•	Continuer à traiter la filière des changements climatiques, de l’égalité des genres, de l’éducation, de la sécurité alimentaire et de l’espace civique – qui représentent un besoin mondial continu – durant la réponse à la covid-19.</a:t>
            </a:r>
          </a:p>
        </p:txBody>
      </p:sp>
    </p:spTree>
    <p:extLst>
      <p:ext uri="{BB962C8B-B14F-4D97-AF65-F5344CB8AC3E}">
        <p14:creationId xmlns:p14="http://schemas.microsoft.com/office/powerpoint/2010/main" val="3678661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9D192-27A7-4EAA-AA62-6E12D8E2C4B1}"/>
              </a:ext>
            </a:extLst>
          </p:cNvPr>
          <p:cNvSpPr>
            <a:spLocks noGrp="1"/>
          </p:cNvSpPr>
          <p:nvPr>
            <p:ph type="title"/>
          </p:nvPr>
        </p:nvSpPr>
        <p:spPr>
          <a:xfrm>
            <a:off x="416560" y="627804"/>
            <a:ext cx="10874000" cy="873612"/>
          </a:xfrm>
        </p:spPr>
        <p:txBody>
          <a:bodyPr/>
          <a:lstStyle/>
          <a:p>
            <a:r>
              <a:rPr lang="fr-FR"/>
              <a:t>Revendication 2 – Aide publique au développement</a:t>
            </a:r>
          </a:p>
        </p:txBody>
      </p:sp>
      <p:sp>
        <p:nvSpPr>
          <p:cNvPr id="3" name="Content Placeholder 2">
            <a:extLst>
              <a:ext uri="{FF2B5EF4-FFF2-40B4-BE49-F238E27FC236}">
                <a16:creationId xmlns:a16="http://schemas.microsoft.com/office/drawing/2014/main" id="{6116D0FD-3E86-4482-826F-A868BA046CA0}"/>
              </a:ext>
            </a:extLst>
          </p:cNvPr>
          <p:cNvSpPr>
            <a:spLocks noGrp="1"/>
          </p:cNvSpPr>
          <p:nvPr>
            <p:ph idx="1"/>
          </p:nvPr>
        </p:nvSpPr>
        <p:spPr>
          <a:xfrm>
            <a:off x="416560" y="2305050"/>
            <a:ext cx="11267440" cy="4400549"/>
          </a:xfrm>
        </p:spPr>
        <p:txBody>
          <a:bodyPr anchor="t">
            <a:noAutofit/>
          </a:bodyPr>
          <a:lstStyle/>
          <a:p>
            <a:pPr marL="0" indent="0">
              <a:buNone/>
            </a:pPr>
            <a:r>
              <a:rPr lang="fr-FR" sz="2400" b="1">
                <a:solidFill>
                  <a:schemeClr val="bg1"/>
                </a:solidFill>
              </a:rPr>
              <a:t>•	Maintenir et augmenter l’aide publique au développement pour appuyer les interventions humanitaires et le développement durable. </a:t>
            </a:r>
          </a:p>
          <a:p>
            <a:pPr marL="0" indent="0">
              <a:buNone/>
            </a:pPr>
            <a:r>
              <a:rPr lang="fr-FR" sz="2400" b="1">
                <a:solidFill>
                  <a:schemeClr val="bg1"/>
                </a:solidFill>
              </a:rPr>
              <a:t>- Pour que le montant alloué à la réponse du Canada à la covid-19 soit proportionnel à celui du budget fédéral normalement alloué à l’aide publique internationale (1,5 à 2 %), il faudrait qu’il se chiffre à 1,5 milliard de dollars.</a:t>
            </a:r>
          </a:p>
          <a:p>
            <a:pPr marL="0" indent="0">
              <a:buNone/>
            </a:pPr>
            <a:r>
              <a:rPr lang="fr-FR" sz="2400" b="1">
                <a:solidFill>
                  <a:schemeClr val="bg1"/>
                </a:solidFill>
              </a:rPr>
              <a:t>- Ces fonds devraient rapidement être distribués en visant le renforcement des systèmes de santé dans le monde, l’élargissement direct des programmes actuels menés en partenariat et le financement du plan de réponse humanitaire des Nations Unies pour la covid-19. </a:t>
            </a:r>
          </a:p>
        </p:txBody>
      </p:sp>
    </p:spTree>
    <p:extLst>
      <p:ext uri="{BB962C8B-B14F-4D97-AF65-F5344CB8AC3E}">
        <p14:creationId xmlns:p14="http://schemas.microsoft.com/office/powerpoint/2010/main" val="1134514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9D192-27A7-4EAA-AA62-6E12D8E2C4B1}"/>
              </a:ext>
            </a:extLst>
          </p:cNvPr>
          <p:cNvSpPr>
            <a:spLocks noGrp="1"/>
          </p:cNvSpPr>
          <p:nvPr>
            <p:ph type="title"/>
          </p:nvPr>
        </p:nvSpPr>
        <p:spPr>
          <a:xfrm>
            <a:off x="416560" y="494454"/>
            <a:ext cx="10874000" cy="873612"/>
          </a:xfrm>
        </p:spPr>
        <p:txBody>
          <a:bodyPr/>
          <a:lstStyle/>
          <a:p>
            <a:r>
              <a:rPr lang="fr-FR"/>
              <a:t>Revendication 3 – Souplesse et financement</a:t>
            </a:r>
          </a:p>
        </p:txBody>
      </p:sp>
      <p:sp>
        <p:nvSpPr>
          <p:cNvPr id="3" name="Content Placeholder 2">
            <a:extLst>
              <a:ext uri="{FF2B5EF4-FFF2-40B4-BE49-F238E27FC236}">
                <a16:creationId xmlns:a16="http://schemas.microsoft.com/office/drawing/2014/main" id="{6116D0FD-3E86-4482-826F-A868BA046CA0}"/>
              </a:ext>
            </a:extLst>
          </p:cNvPr>
          <p:cNvSpPr>
            <a:spLocks noGrp="1"/>
          </p:cNvSpPr>
          <p:nvPr>
            <p:ph idx="1"/>
          </p:nvPr>
        </p:nvSpPr>
        <p:spPr>
          <a:xfrm>
            <a:off x="416560" y="2305050"/>
            <a:ext cx="11267440" cy="4552950"/>
          </a:xfrm>
        </p:spPr>
        <p:txBody>
          <a:bodyPr anchor="t">
            <a:noAutofit/>
          </a:bodyPr>
          <a:lstStyle/>
          <a:p>
            <a:pPr marL="0" indent="0">
              <a:buNone/>
            </a:pPr>
            <a:r>
              <a:rPr lang="fr-FR" sz="2400" b="1">
                <a:solidFill>
                  <a:schemeClr val="bg1"/>
                </a:solidFill>
              </a:rPr>
              <a:t> •	Faire preuve de souplesse à l’égard de l’utilisation des fonds de l’aide au développement et à l’aide humanitaire par les organismes pour qu’ils puissent répondre aux besoins individuels et des communautés les plus urgents ou en émergence pour ne pas avoir à ajuster les projets au cas par cas.</a:t>
            </a:r>
          </a:p>
          <a:p>
            <a:pPr marL="0" indent="0">
              <a:buNone/>
            </a:pPr>
            <a:r>
              <a:rPr lang="fr-FR" sz="2400" b="1">
                <a:solidFill>
                  <a:schemeClr val="bg1"/>
                </a:solidFill>
              </a:rPr>
              <a:t>•	Minimiser et reporter les exigences associées à la reddition des comptes des projets et programmes en cours.</a:t>
            </a:r>
          </a:p>
          <a:p>
            <a:pPr marL="0" indent="0">
              <a:buNone/>
            </a:pPr>
            <a:r>
              <a:rPr lang="fr-FR" sz="2400" b="1">
                <a:solidFill>
                  <a:schemeClr val="bg1"/>
                </a:solidFill>
              </a:rPr>
              <a:t>•	Renouveler automatiquement le financement des programmes internationaux échelonnés sur plusieurs années et accélérer les demandes de prolongation le cas échéant.</a:t>
            </a:r>
          </a:p>
        </p:txBody>
      </p:sp>
    </p:spTree>
    <p:extLst>
      <p:ext uri="{BB962C8B-B14F-4D97-AF65-F5344CB8AC3E}">
        <p14:creationId xmlns:p14="http://schemas.microsoft.com/office/powerpoint/2010/main" val="2979361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9D192-27A7-4EAA-AA62-6E12D8E2C4B1}"/>
              </a:ext>
            </a:extLst>
          </p:cNvPr>
          <p:cNvSpPr>
            <a:spLocks noGrp="1"/>
          </p:cNvSpPr>
          <p:nvPr>
            <p:ph type="title"/>
          </p:nvPr>
        </p:nvSpPr>
        <p:spPr>
          <a:xfrm>
            <a:off x="416560" y="494454"/>
            <a:ext cx="10874000" cy="873612"/>
          </a:xfrm>
        </p:spPr>
        <p:txBody>
          <a:bodyPr/>
          <a:lstStyle/>
          <a:p>
            <a:r>
              <a:rPr lang="fr-FR"/>
              <a:t>Revendication 4 – Soutenir le secteur</a:t>
            </a:r>
          </a:p>
        </p:txBody>
      </p:sp>
      <p:sp>
        <p:nvSpPr>
          <p:cNvPr id="3" name="Content Placeholder 2">
            <a:extLst>
              <a:ext uri="{FF2B5EF4-FFF2-40B4-BE49-F238E27FC236}">
                <a16:creationId xmlns:a16="http://schemas.microsoft.com/office/drawing/2014/main" id="{6116D0FD-3E86-4482-826F-A868BA046CA0}"/>
              </a:ext>
            </a:extLst>
          </p:cNvPr>
          <p:cNvSpPr>
            <a:spLocks noGrp="1"/>
          </p:cNvSpPr>
          <p:nvPr>
            <p:ph idx="1"/>
          </p:nvPr>
        </p:nvSpPr>
        <p:spPr>
          <a:xfrm>
            <a:off x="416560" y="2305050"/>
            <a:ext cx="11267440" cy="4400549"/>
          </a:xfrm>
        </p:spPr>
        <p:txBody>
          <a:bodyPr anchor="t">
            <a:noAutofit/>
          </a:bodyPr>
          <a:lstStyle/>
          <a:p>
            <a:pPr marL="0" indent="0">
              <a:buNone/>
            </a:pPr>
            <a:r>
              <a:rPr lang="fr-FR" sz="2400" b="1">
                <a:solidFill>
                  <a:schemeClr val="bg1"/>
                </a:solidFill>
              </a:rPr>
              <a:t>•	Faire en sorte que les organismes canadiens qui interviennent à l’étranger sont admissibles à toutes les mesures fédérales destinées à conserver les emplois.</a:t>
            </a:r>
          </a:p>
          <a:p>
            <a:pPr marL="0" indent="0">
              <a:buNone/>
            </a:pPr>
            <a:r>
              <a:rPr lang="fr-FR" sz="2400" b="1">
                <a:solidFill>
                  <a:schemeClr val="bg1"/>
                </a:solidFill>
              </a:rPr>
              <a:t>•	Lever temporairement les restrictions qui imposent aux organismes caritatifs de n’accorder des fonds qu’aux donataires qualifiés.</a:t>
            </a:r>
          </a:p>
          <a:p>
            <a:pPr marL="0" indent="0">
              <a:buNone/>
            </a:pPr>
            <a:r>
              <a:rPr lang="fr-FR" sz="2400" b="1">
                <a:solidFill>
                  <a:schemeClr val="bg1"/>
                </a:solidFill>
              </a:rPr>
              <a:t>•	Créer un forum ponctuel pour qu’Affaires mondiales Canada et d’autres ministères pertinents puissent échanger des conseils et des réflexions avec des leaders d’organismes caritatifs et sans but lucratif du milieu de la coopération internationale.</a:t>
            </a:r>
          </a:p>
        </p:txBody>
      </p:sp>
    </p:spTree>
    <p:extLst>
      <p:ext uri="{BB962C8B-B14F-4D97-AF65-F5344CB8AC3E}">
        <p14:creationId xmlns:p14="http://schemas.microsoft.com/office/powerpoint/2010/main" val="8290062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A2067-E46C-4550-A947-D77085CE1887}"/>
              </a:ext>
            </a:extLst>
          </p:cNvPr>
          <p:cNvSpPr>
            <a:spLocks noGrp="1"/>
          </p:cNvSpPr>
          <p:nvPr>
            <p:ph type="ctrTitle"/>
          </p:nvPr>
        </p:nvSpPr>
        <p:spPr/>
        <p:txBody>
          <a:bodyPr/>
          <a:lstStyle/>
          <a:p>
            <a:r>
              <a:rPr lang="fr-FR"/>
              <a:t>Discussions et échanges</a:t>
            </a:r>
          </a:p>
        </p:txBody>
      </p:sp>
      <p:pic>
        <p:nvPicPr>
          <p:cNvPr id="4" name="Picture 3">
            <a:extLst>
              <a:ext uri="{FF2B5EF4-FFF2-40B4-BE49-F238E27FC236}">
                <a16:creationId xmlns:a16="http://schemas.microsoft.com/office/drawing/2014/main" id="{122B982D-CD9A-4834-B10F-D117CB4C4A0B}"/>
              </a:ext>
            </a:extLst>
          </p:cNvPr>
          <p:cNvPicPr>
            <a:picLocks noChangeAspect="1"/>
          </p:cNvPicPr>
          <p:nvPr/>
        </p:nvPicPr>
        <p:blipFill>
          <a:blip r:embed="rId2"/>
          <a:stretch>
            <a:fillRect/>
          </a:stretch>
        </p:blipFill>
        <p:spPr>
          <a:xfrm>
            <a:off x="4992258" y="5561173"/>
            <a:ext cx="2434254" cy="735530"/>
          </a:xfrm>
          <a:prstGeom prst="rect">
            <a:avLst/>
          </a:prstGeom>
        </p:spPr>
      </p:pic>
      <p:pic>
        <p:nvPicPr>
          <p:cNvPr id="5" name="Picture 4">
            <a:extLst>
              <a:ext uri="{FF2B5EF4-FFF2-40B4-BE49-F238E27FC236}">
                <a16:creationId xmlns:a16="http://schemas.microsoft.com/office/drawing/2014/main" id="{5383B59E-7803-4234-B75A-C733FBA1AD95}"/>
              </a:ext>
            </a:extLst>
          </p:cNvPr>
          <p:cNvPicPr>
            <a:picLocks noChangeAspect="1"/>
          </p:cNvPicPr>
          <p:nvPr/>
        </p:nvPicPr>
        <p:blipFill>
          <a:blip r:embed="rId3"/>
          <a:stretch>
            <a:fillRect/>
          </a:stretch>
        </p:blipFill>
        <p:spPr>
          <a:xfrm>
            <a:off x="2701642" y="5724471"/>
            <a:ext cx="2098363" cy="408934"/>
          </a:xfrm>
          <a:prstGeom prst="rect">
            <a:avLst/>
          </a:prstGeom>
        </p:spPr>
      </p:pic>
      <p:pic>
        <p:nvPicPr>
          <p:cNvPr id="6" name="Picture 5">
            <a:extLst>
              <a:ext uri="{FF2B5EF4-FFF2-40B4-BE49-F238E27FC236}">
                <a16:creationId xmlns:a16="http://schemas.microsoft.com/office/drawing/2014/main" id="{12011DBF-46E6-4BB1-8FAE-6D4902B93E82}"/>
              </a:ext>
            </a:extLst>
          </p:cNvPr>
          <p:cNvPicPr>
            <a:picLocks noChangeAspect="1"/>
          </p:cNvPicPr>
          <p:nvPr/>
        </p:nvPicPr>
        <p:blipFill>
          <a:blip r:embed="rId4"/>
          <a:stretch>
            <a:fillRect/>
          </a:stretch>
        </p:blipFill>
        <p:spPr>
          <a:xfrm>
            <a:off x="7698280" y="5388725"/>
            <a:ext cx="1273830" cy="907978"/>
          </a:xfrm>
          <a:prstGeom prst="rect">
            <a:avLst/>
          </a:prstGeom>
        </p:spPr>
      </p:pic>
      <p:pic>
        <p:nvPicPr>
          <p:cNvPr id="7" name="Picture 6">
            <a:extLst>
              <a:ext uri="{FF2B5EF4-FFF2-40B4-BE49-F238E27FC236}">
                <a16:creationId xmlns:a16="http://schemas.microsoft.com/office/drawing/2014/main" id="{ECFB5DB8-1B89-47E9-ACA6-56737AFFAE45}"/>
              </a:ext>
            </a:extLst>
          </p:cNvPr>
          <p:cNvPicPr>
            <a:picLocks noChangeAspect="1"/>
          </p:cNvPicPr>
          <p:nvPr/>
        </p:nvPicPr>
        <p:blipFill>
          <a:blip r:embed="rId5"/>
          <a:stretch>
            <a:fillRect/>
          </a:stretch>
        </p:blipFill>
        <p:spPr>
          <a:xfrm>
            <a:off x="9432050" y="5396441"/>
            <a:ext cx="2143125" cy="819150"/>
          </a:xfrm>
          <a:prstGeom prst="rect">
            <a:avLst/>
          </a:prstGeom>
        </p:spPr>
      </p:pic>
      <p:pic>
        <p:nvPicPr>
          <p:cNvPr id="8" name="Picture 2" descr="CanWaCH">
            <a:extLst>
              <a:ext uri="{FF2B5EF4-FFF2-40B4-BE49-F238E27FC236}">
                <a16:creationId xmlns:a16="http://schemas.microsoft.com/office/drawing/2014/main" id="{BAF0E175-8CFD-42D4-93C7-ADE29322DF5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355" y="5516201"/>
            <a:ext cx="2098363" cy="638313"/>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32B3B94F-B187-489E-9207-7E9862C71C2F}"/>
              </a:ext>
            </a:extLst>
          </p:cNvPr>
          <p:cNvSpPr txBox="1"/>
          <p:nvPr/>
        </p:nvSpPr>
        <p:spPr>
          <a:xfrm>
            <a:off x="4033090" y="196846"/>
            <a:ext cx="4352589" cy="400110"/>
          </a:xfrm>
          <a:prstGeom prst="rect">
            <a:avLst/>
          </a:prstGeom>
          <a:noFill/>
        </p:spPr>
        <p:txBody>
          <a:bodyPr wrap="square" rtlCol="0">
            <a:spAutoFit/>
          </a:bodyPr>
          <a:lstStyle/>
          <a:p>
            <a:r>
              <a:rPr lang="fr-CA" sz="2000" b="1">
                <a:solidFill>
                  <a:srgbClr val="FF0000"/>
                </a:solidFill>
              </a:rPr>
              <a:t>(ENGLISH call </a:t>
            </a:r>
            <a:r>
              <a:rPr lang="fr-CA" sz="2000" b="1" err="1">
                <a:solidFill>
                  <a:srgbClr val="FF0000"/>
                </a:solidFill>
              </a:rPr>
              <a:t>begins</a:t>
            </a:r>
            <a:r>
              <a:rPr lang="fr-CA" sz="2000" b="1">
                <a:solidFill>
                  <a:srgbClr val="FF0000"/>
                </a:solidFill>
              </a:rPr>
              <a:t> at 1pm EST)</a:t>
            </a:r>
            <a:endParaRPr lang="en-CA" sz="2000" b="1">
              <a:solidFill>
                <a:srgbClr val="FF0000"/>
              </a:solidFill>
            </a:endParaRPr>
          </a:p>
        </p:txBody>
      </p:sp>
    </p:spTree>
    <p:extLst>
      <p:ext uri="{BB962C8B-B14F-4D97-AF65-F5344CB8AC3E}">
        <p14:creationId xmlns:p14="http://schemas.microsoft.com/office/powerpoint/2010/main" val="733756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9D192-27A7-4EAA-AA62-6E12D8E2C4B1}"/>
              </a:ext>
            </a:extLst>
          </p:cNvPr>
          <p:cNvSpPr>
            <a:spLocks noGrp="1"/>
          </p:cNvSpPr>
          <p:nvPr>
            <p:ph type="title"/>
          </p:nvPr>
        </p:nvSpPr>
        <p:spPr>
          <a:xfrm>
            <a:off x="542160" y="640228"/>
            <a:ext cx="10874000" cy="705687"/>
          </a:xfrm>
        </p:spPr>
        <p:txBody>
          <a:bodyPr/>
          <a:lstStyle/>
          <a:p>
            <a:r>
              <a:rPr lang="fr-FR"/>
              <a:t>Étiquette de l'appel</a:t>
            </a:r>
          </a:p>
        </p:txBody>
      </p:sp>
      <p:sp>
        <p:nvSpPr>
          <p:cNvPr id="3" name="Content Placeholder 2">
            <a:extLst>
              <a:ext uri="{FF2B5EF4-FFF2-40B4-BE49-F238E27FC236}">
                <a16:creationId xmlns:a16="http://schemas.microsoft.com/office/drawing/2014/main" id="{6116D0FD-3E86-4482-826F-A868BA046CA0}"/>
              </a:ext>
            </a:extLst>
          </p:cNvPr>
          <p:cNvSpPr>
            <a:spLocks noGrp="1"/>
          </p:cNvSpPr>
          <p:nvPr>
            <p:ph idx="1"/>
          </p:nvPr>
        </p:nvSpPr>
        <p:spPr>
          <a:xfrm>
            <a:off x="345440" y="2578814"/>
            <a:ext cx="11267440" cy="4067996"/>
          </a:xfrm>
        </p:spPr>
        <p:txBody>
          <a:bodyPr anchor="t">
            <a:normAutofit/>
          </a:bodyPr>
          <a:lstStyle/>
          <a:p>
            <a:pPr>
              <a:buFont typeface="Wingdings" panose="05000000000000000000" pitchFamily="2" charset="2"/>
              <a:buChar char="Ø"/>
            </a:pPr>
            <a:r>
              <a:rPr lang="fr-FR" sz="2800">
                <a:solidFill>
                  <a:schemeClr val="accent1"/>
                </a:solidFill>
              </a:rPr>
              <a:t>Utilisez la case des </a:t>
            </a:r>
            <a:r>
              <a:rPr lang="fr-FR" sz="2800" b="1">
                <a:solidFill>
                  <a:schemeClr val="accent1"/>
                </a:solidFill>
              </a:rPr>
              <a:t>questions et réponses</a:t>
            </a:r>
            <a:r>
              <a:rPr lang="fr-FR" sz="2800">
                <a:solidFill>
                  <a:schemeClr val="accent1"/>
                </a:solidFill>
              </a:rPr>
              <a:t> </a:t>
            </a:r>
            <a:r>
              <a:rPr lang="fr-FR" sz="2800" b="1">
                <a:solidFill>
                  <a:schemeClr val="accent1"/>
                </a:solidFill>
              </a:rPr>
              <a:t>(« Q&amp;A »)</a:t>
            </a:r>
            <a:r>
              <a:rPr lang="fr-FR" sz="2800">
                <a:solidFill>
                  <a:schemeClr val="accent1"/>
                </a:solidFill>
              </a:rPr>
              <a:t> pour poser une question directement à l'animateur</a:t>
            </a:r>
          </a:p>
          <a:p>
            <a:pPr>
              <a:buFont typeface="Wingdings" panose="05000000000000000000" pitchFamily="2" charset="2"/>
              <a:buChar char="Ø"/>
            </a:pPr>
            <a:r>
              <a:rPr lang="fr-FR" sz="2800">
                <a:solidFill>
                  <a:schemeClr val="accent1"/>
                </a:solidFill>
              </a:rPr>
              <a:t>Utilisez la fonction de </a:t>
            </a:r>
            <a:r>
              <a:rPr lang="fr-FR" sz="2800" b="1">
                <a:solidFill>
                  <a:schemeClr val="accent1"/>
                </a:solidFill>
              </a:rPr>
              <a:t>clavardage (« Chat ») </a:t>
            </a:r>
            <a:r>
              <a:rPr lang="fr-FR" sz="2800">
                <a:solidFill>
                  <a:schemeClr val="accent1"/>
                </a:solidFill>
              </a:rPr>
              <a:t>pour contribuer à l'échange au-delà de la conversation actuelle</a:t>
            </a:r>
          </a:p>
          <a:p>
            <a:pPr marL="0" indent="0">
              <a:buNone/>
            </a:pPr>
            <a:endParaRPr lang="fr-FR" sz="2800">
              <a:solidFill>
                <a:schemeClr val="accent1"/>
              </a:solidFill>
            </a:endParaRPr>
          </a:p>
        </p:txBody>
      </p:sp>
      <p:pic>
        <p:nvPicPr>
          <p:cNvPr id="4" name="Picture 3">
            <a:extLst>
              <a:ext uri="{FF2B5EF4-FFF2-40B4-BE49-F238E27FC236}">
                <a16:creationId xmlns:a16="http://schemas.microsoft.com/office/drawing/2014/main" id="{9EEC6DD3-BA9A-494D-80F2-EBB248750327}"/>
              </a:ext>
            </a:extLst>
          </p:cNvPr>
          <p:cNvPicPr>
            <a:picLocks noChangeAspect="1"/>
          </p:cNvPicPr>
          <p:nvPr/>
        </p:nvPicPr>
        <p:blipFill>
          <a:blip r:embed="rId2"/>
          <a:stretch>
            <a:fillRect/>
          </a:stretch>
        </p:blipFill>
        <p:spPr>
          <a:xfrm>
            <a:off x="2354982" y="5516201"/>
            <a:ext cx="2664829" cy="805200"/>
          </a:xfrm>
          <a:prstGeom prst="rect">
            <a:avLst/>
          </a:prstGeom>
        </p:spPr>
      </p:pic>
      <p:pic>
        <p:nvPicPr>
          <p:cNvPr id="5" name="Picture 4">
            <a:extLst>
              <a:ext uri="{FF2B5EF4-FFF2-40B4-BE49-F238E27FC236}">
                <a16:creationId xmlns:a16="http://schemas.microsoft.com/office/drawing/2014/main" id="{9D8FE8B1-856A-4F3F-87B3-6DC1B2EBCF18}"/>
              </a:ext>
            </a:extLst>
          </p:cNvPr>
          <p:cNvPicPr>
            <a:picLocks noChangeAspect="1"/>
          </p:cNvPicPr>
          <p:nvPr/>
        </p:nvPicPr>
        <p:blipFill>
          <a:blip r:embed="rId3"/>
          <a:stretch>
            <a:fillRect/>
          </a:stretch>
        </p:blipFill>
        <p:spPr>
          <a:xfrm>
            <a:off x="5229959" y="5679990"/>
            <a:ext cx="2450819" cy="477621"/>
          </a:xfrm>
          <a:prstGeom prst="rect">
            <a:avLst/>
          </a:prstGeom>
        </p:spPr>
      </p:pic>
      <p:pic>
        <p:nvPicPr>
          <p:cNvPr id="6" name="Picture 5">
            <a:extLst>
              <a:ext uri="{FF2B5EF4-FFF2-40B4-BE49-F238E27FC236}">
                <a16:creationId xmlns:a16="http://schemas.microsoft.com/office/drawing/2014/main" id="{FE6D7F4F-3FA7-4ECF-82BA-0BCD0B26A4FB}"/>
              </a:ext>
            </a:extLst>
          </p:cNvPr>
          <p:cNvPicPr>
            <a:picLocks noChangeAspect="1"/>
          </p:cNvPicPr>
          <p:nvPr/>
        </p:nvPicPr>
        <p:blipFill>
          <a:blip r:embed="rId4"/>
          <a:stretch>
            <a:fillRect/>
          </a:stretch>
        </p:blipFill>
        <p:spPr>
          <a:xfrm>
            <a:off x="8125945" y="5352787"/>
            <a:ext cx="1460040" cy="1040707"/>
          </a:xfrm>
          <a:prstGeom prst="rect">
            <a:avLst/>
          </a:prstGeom>
        </p:spPr>
      </p:pic>
      <p:pic>
        <p:nvPicPr>
          <p:cNvPr id="7" name="Picture 6">
            <a:extLst>
              <a:ext uri="{FF2B5EF4-FFF2-40B4-BE49-F238E27FC236}">
                <a16:creationId xmlns:a16="http://schemas.microsoft.com/office/drawing/2014/main" id="{D1E9C967-07DA-46D6-AFC1-DF1F6C83E62D}"/>
              </a:ext>
            </a:extLst>
          </p:cNvPr>
          <p:cNvPicPr>
            <a:picLocks noChangeAspect="1"/>
          </p:cNvPicPr>
          <p:nvPr/>
        </p:nvPicPr>
        <p:blipFill>
          <a:blip r:embed="rId5"/>
          <a:stretch>
            <a:fillRect/>
          </a:stretch>
        </p:blipFill>
        <p:spPr>
          <a:xfrm>
            <a:off x="10031152" y="5516201"/>
            <a:ext cx="1791876" cy="684895"/>
          </a:xfrm>
          <a:prstGeom prst="rect">
            <a:avLst/>
          </a:prstGeom>
        </p:spPr>
      </p:pic>
      <p:pic>
        <p:nvPicPr>
          <p:cNvPr id="8" name="Picture 2" descr="CanWaCH">
            <a:extLst>
              <a:ext uri="{FF2B5EF4-FFF2-40B4-BE49-F238E27FC236}">
                <a16:creationId xmlns:a16="http://schemas.microsoft.com/office/drawing/2014/main" id="{EBE087DA-E49D-D34D-8471-1F78630919D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6370" y="5562783"/>
            <a:ext cx="2098363" cy="63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63659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A2067-E46C-4550-A947-D77085CE1887}"/>
              </a:ext>
            </a:extLst>
          </p:cNvPr>
          <p:cNvSpPr>
            <a:spLocks noGrp="1"/>
          </p:cNvSpPr>
          <p:nvPr>
            <p:ph type="ctrTitle"/>
          </p:nvPr>
        </p:nvSpPr>
        <p:spPr/>
        <p:txBody>
          <a:bodyPr/>
          <a:lstStyle/>
          <a:p>
            <a:r>
              <a:rPr lang="fr-FR"/>
              <a:t>Appui pour la lettre</a:t>
            </a:r>
          </a:p>
        </p:txBody>
      </p:sp>
      <p:pic>
        <p:nvPicPr>
          <p:cNvPr id="4" name="Picture 3">
            <a:extLst>
              <a:ext uri="{FF2B5EF4-FFF2-40B4-BE49-F238E27FC236}">
                <a16:creationId xmlns:a16="http://schemas.microsoft.com/office/drawing/2014/main" id="{122B982D-CD9A-4834-B10F-D117CB4C4A0B}"/>
              </a:ext>
            </a:extLst>
          </p:cNvPr>
          <p:cNvPicPr>
            <a:picLocks noChangeAspect="1"/>
          </p:cNvPicPr>
          <p:nvPr/>
        </p:nvPicPr>
        <p:blipFill>
          <a:blip r:embed="rId2"/>
          <a:stretch>
            <a:fillRect/>
          </a:stretch>
        </p:blipFill>
        <p:spPr>
          <a:xfrm>
            <a:off x="4992258" y="5561173"/>
            <a:ext cx="2434254" cy="735530"/>
          </a:xfrm>
          <a:prstGeom prst="rect">
            <a:avLst/>
          </a:prstGeom>
        </p:spPr>
      </p:pic>
      <p:pic>
        <p:nvPicPr>
          <p:cNvPr id="5" name="Picture 4">
            <a:extLst>
              <a:ext uri="{FF2B5EF4-FFF2-40B4-BE49-F238E27FC236}">
                <a16:creationId xmlns:a16="http://schemas.microsoft.com/office/drawing/2014/main" id="{5383B59E-7803-4234-B75A-C733FBA1AD95}"/>
              </a:ext>
            </a:extLst>
          </p:cNvPr>
          <p:cNvPicPr>
            <a:picLocks noChangeAspect="1"/>
          </p:cNvPicPr>
          <p:nvPr/>
        </p:nvPicPr>
        <p:blipFill>
          <a:blip r:embed="rId3"/>
          <a:stretch>
            <a:fillRect/>
          </a:stretch>
        </p:blipFill>
        <p:spPr>
          <a:xfrm>
            <a:off x="2701642" y="5724471"/>
            <a:ext cx="2098363" cy="408934"/>
          </a:xfrm>
          <a:prstGeom prst="rect">
            <a:avLst/>
          </a:prstGeom>
        </p:spPr>
      </p:pic>
      <p:pic>
        <p:nvPicPr>
          <p:cNvPr id="6" name="Picture 5">
            <a:extLst>
              <a:ext uri="{FF2B5EF4-FFF2-40B4-BE49-F238E27FC236}">
                <a16:creationId xmlns:a16="http://schemas.microsoft.com/office/drawing/2014/main" id="{12011DBF-46E6-4BB1-8FAE-6D4902B93E82}"/>
              </a:ext>
            </a:extLst>
          </p:cNvPr>
          <p:cNvPicPr>
            <a:picLocks noChangeAspect="1"/>
          </p:cNvPicPr>
          <p:nvPr/>
        </p:nvPicPr>
        <p:blipFill>
          <a:blip r:embed="rId4"/>
          <a:stretch>
            <a:fillRect/>
          </a:stretch>
        </p:blipFill>
        <p:spPr>
          <a:xfrm>
            <a:off x="7698280" y="5388725"/>
            <a:ext cx="1273830" cy="907978"/>
          </a:xfrm>
          <a:prstGeom prst="rect">
            <a:avLst/>
          </a:prstGeom>
        </p:spPr>
      </p:pic>
      <p:pic>
        <p:nvPicPr>
          <p:cNvPr id="7" name="Picture 6">
            <a:extLst>
              <a:ext uri="{FF2B5EF4-FFF2-40B4-BE49-F238E27FC236}">
                <a16:creationId xmlns:a16="http://schemas.microsoft.com/office/drawing/2014/main" id="{ECFB5DB8-1B89-47E9-ACA6-56737AFFAE45}"/>
              </a:ext>
            </a:extLst>
          </p:cNvPr>
          <p:cNvPicPr>
            <a:picLocks noChangeAspect="1"/>
          </p:cNvPicPr>
          <p:nvPr/>
        </p:nvPicPr>
        <p:blipFill>
          <a:blip r:embed="rId5"/>
          <a:stretch>
            <a:fillRect/>
          </a:stretch>
        </p:blipFill>
        <p:spPr>
          <a:xfrm>
            <a:off x="9432050" y="5396441"/>
            <a:ext cx="2143125" cy="819150"/>
          </a:xfrm>
          <a:prstGeom prst="rect">
            <a:avLst/>
          </a:prstGeom>
        </p:spPr>
      </p:pic>
      <p:pic>
        <p:nvPicPr>
          <p:cNvPr id="8" name="Picture 2" descr="CanWaCH">
            <a:extLst>
              <a:ext uri="{FF2B5EF4-FFF2-40B4-BE49-F238E27FC236}">
                <a16:creationId xmlns:a16="http://schemas.microsoft.com/office/drawing/2014/main" id="{BAF0E175-8CFD-42D4-93C7-ADE29322DF5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355" y="5516201"/>
            <a:ext cx="2098363" cy="638313"/>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D04DC09D-7FDF-4870-9CF7-215ABE28EB68}"/>
              </a:ext>
            </a:extLst>
          </p:cNvPr>
          <p:cNvSpPr txBox="1"/>
          <p:nvPr/>
        </p:nvSpPr>
        <p:spPr>
          <a:xfrm>
            <a:off x="4033090" y="196846"/>
            <a:ext cx="4352589" cy="400110"/>
          </a:xfrm>
          <a:prstGeom prst="rect">
            <a:avLst/>
          </a:prstGeom>
          <a:noFill/>
        </p:spPr>
        <p:txBody>
          <a:bodyPr wrap="square" rtlCol="0">
            <a:spAutoFit/>
          </a:bodyPr>
          <a:lstStyle/>
          <a:p>
            <a:r>
              <a:rPr lang="fr-CA" sz="2000" b="1">
                <a:solidFill>
                  <a:srgbClr val="FF0000"/>
                </a:solidFill>
              </a:rPr>
              <a:t>(ENGLISH call </a:t>
            </a:r>
            <a:r>
              <a:rPr lang="fr-CA" sz="2000" b="1" err="1">
                <a:solidFill>
                  <a:srgbClr val="FF0000"/>
                </a:solidFill>
              </a:rPr>
              <a:t>begins</a:t>
            </a:r>
            <a:r>
              <a:rPr lang="fr-CA" sz="2000" b="1">
                <a:solidFill>
                  <a:srgbClr val="FF0000"/>
                </a:solidFill>
              </a:rPr>
              <a:t> at 1pm EST)</a:t>
            </a:r>
            <a:endParaRPr lang="en-CA" sz="2000" b="1">
              <a:solidFill>
                <a:srgbClr val="FF0000"/>
              </a:solidFill>
            </a:endParaRPr>
          </a:p>
        </p:txBody>
      </p:sp>
    </p:spTree>
    <p:extLst>
      <p:ext uri="{BB962C8B-B14F-4D97-AF65-F5344CB8AC3E}">
        <p14:creationId xmlns:p14="http://schemas.microsoft.com/office/powerpoint/2010/main" val="36129832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9D192-27A7-4EAA-AA62-6E12D8E2C4B1}"/>
              </a:ext>
            </a:extLst>
          </p:cNvPr>
          <p:cNvSpPr>
            <a:spLocks noGrp="1"/>
          </p:cNvSpPr>
          <p:nvPr>
            <p:ph type="title"/>
          </p:nvPr>
        </p:nvSpPr>
        <p:spPr>
          <a:xfrm>
            <a:off x="416560" y="494454"/>
            <a:ext cx="10874000" cy="873612"/>
          </a:xfrm>
        </p:spPr>
        <p:txBody>
          <a:bodyPr/>
          <a:lstStyle/>
          <a:p>
            <a:r>
              <a:rPr lang="fr-FR"/>
              <a:t>Vote en direct</a:t>
            </a:r>
          </a:p>
        </p:txBody>
      </p:sp>
      <p:sp>
        <p:nvSpPr>
          <p:cNvPr id="3" name="Content Placeholder 2">
            <a:extLst>
              <a:ext uri="{FF2B5EF4-FFF2-40B4-BE49-F238E27FC236}">
                <a16:creationId xmlns:a16="http://schemas.microsoft.com/office/drawing/2014/main" id="{6116D0FD-3E86-4482-826F-A868BA046CA0}"/>
              </a:ext>
            </a:extLst>
          </p:cNvPr>
          <p:cNvSpPr>
            <a:spLocks noGrp="1"/>
          </p:cNvSpPr>
          <p:nvPr>
            <p:ph idx="1"/>
          </p:nvPr>
        </p:nvSpPr>
        <p:spPr>
          <a:xfrm>
            <a:off x="416560" y="2305050"/>
            <a:ext cx="11267440" cy="4400549"/>
          </a:xfrm>
        </p:spPr>
        <p:txBody>
          <a:bodyPr anchor="t">
            <a:noAutofit/>
          </a:bodyPr>
          <a:lstStyle/>
          <a:p>
            <a:pPr>
              <a:lnSpc>
                <a:spcPct val="200000"/>
              </a:lnSpc>
            </a:pPr>
            <a:r>
              <a:rPr lang="fr-FR" sz="2000">
                <a:solidFill>
                  <a:schemeClr val="bg1"/>
                </a:solidFill>
              </a:rPr>
              <a:t>Comment devrait-on transmettre cette lettre?</a:t>
            </a:r>
          </a:p>
          <a:p>
            <a:pPr marL="457200" indent="-457200">
              <a:lnSpc>
                <a:spcPct val="110000"/>
              </a:lnSpc>
              <a:buFont typeface="+mj-lt"/>
              <a:buAutoNum type="arabicPeriod"/>
            </a:pPr>
            <a:r>
              <a:rPr lang="fr-FR" sz="2000">
                <a:solidFill>
                  <a:schemeClr val="bg1"/>
                </a:solidFill>
              </a:rPr>
              <a:t>Lettre ouverte – le nom de chaque organisme pourrait figurer sur la lettre (selon leur choix)</a:t>
            </a:r>
          </a:p>
          <a:p>
            <a:pPr marL="457200" indent="-457200">
              <a:lnSpc>
                <a:spcPct val="110000"/>
              </a:lnSpc>
              <a:buFont typeface="+mj-lt"/>
              <a:buAutoNum type="arabicPeriod"/>
            </a:pPr>
            <a:r>
              <a:rPr lang="fr-FR" sz="2000">
                <a:solidFill>
                  <a:schemeClr val="bg1"/>
                </a:solidFill>
              </a:rPr>
              <a:t>Seul le nom des coalitions du secteur figure sur la lettre</a:t>
            </a:r>
          </a:p>
          <a:p>
            <a:pPr marL="457200" indent="-457200">
              <a:lnSpc>
                <a:spcPct val="110000"/>
              </a:lnSpc>
              <a:buFont typeface="+mj-lt"/>
              <a:buAutoNum type="arabicPeriod"/>
            </a:pPr>
            <a:r>
              <a:rPr lang="fr-FR" sz="2000">
                <a:solidFill>
                  <a:schemeClr val="bg1"/>
                </a:solidFill>
              </a:rPr>
              <a:t>Seul le nom du CCCI figure sur la lettre </a:t>
            </a:r>
          </a:p>
          <a:p>
            <a:pPr>
              <a:lnSpc>
                <a:spcPct val="200000"/>
              </a:lnSpc>
            </a:pPr>
            <a:r>
              <a:rPr lang="fr-FR" sz="2000">
                <a:solidFill>
                  <a:schemeClr val="bg1"/>
                </a:solidFill>
              </a:rPr>
              <a:t>Y a-t-il des défis importants que vous devez relever et dont nous n’avons pas discuté?</a:t>
            </a:r>
          </a:p>
          <a:p>
            <a:pPr>
              <a:lnSpc>
                <a:spcPct val="200000"/>
              </a:lnSpc>
            </a:pPr>
            <a:r>
              <a:rPr lang="fr-FR" sz="2000">
                <a:solidFill>
                  <a:schemeClr val="bg1"/>
                </a:solidFill>
              </a:rPr>
              <a:t>De quoi d'autre avez-vous besoin de la part de vos coalitions?</a:t>
            </a:r>
          </a:p>
        </p:txBody>
      </p:sp>
      <p:sp>
        <p:nvSpPr>
          <p:cNvPr id="4" name="TextBox 3">
            <a:extLst>
              <a:ext uri="{FF2B5EF4-FFF2-40B4-BE49-F238E27FC236}">
                <a16:creationId xmlns:a16="http://schemas.microsoft.com/office/drawing/2014/main" id="{D59DA614-BD3B-4BEE-8DAD-045C7F2E89C9}"/>
              </a:ext>
            </a:extLst>
          </p:cNvPr>
          <p:cNvSpPr txBox="1"/>
          <p:nvPr/>
        </p:nvSpPr>
        <p:spPr>
          <a:xfrm>
            <a:off x="3918010" y="6363546"/>
            <a:ext cx="4355980" cy="400110"/>
          </a:xfrm>
          <a:prstGeom prst="rect">
            <a:avLst/>
          </a:prstGeom>
          <a:noFill/>
        </p:spPr>
        <p:txBody>
          <a:bodyPr wrap="square" rtlCol="0">
            <a:spAutoFit/>
          </a:bodyPr>
          <a:lstStyle/>
          <a:p>
            <a:r>
              <a:rPr lang="fr-CA" sz="2000" b="1">
                <a:solidFill>
                  <a:srgbClr val="FF0000"/>
                </a:solidFill>
              </a:rPr>
              <a:t>(ENGLISH call </a:t>
            </a:r>
            <a:r>
              <a:rPr lang="fr-CA" sz="2000" b="1" err="1">
                <a:solidFill>
                  <a:srgbClr val="FF0000"/>
                </a:solidFill>
              </a:rPr>
              <a:t>begins</a:t>
            </a:r>
            <a:r>
              <a:rPr lang="fr-CA" sz="2000" b="1">
                <a:solidFill>
                  <a:srgbClr val="FF0000"/>
                </a:solidFill>
              </a:rPr>
              <a:t> at 1pm EST)</a:t>
            </a:r>
            <a:endParaRPr lang="en-CA" sz="2000" b="1">
              <a:solidFill>
                <a:srgbClr val="FF0000"/>
              </a:solidFill>
            </a:endParaRPr>
          </a:p>
        </p:txBody>
      </p:sp>
    </p:spTree>
    <p:extLst>
      <p:ext uri="{BB962C8B-B14F-4D97-AF65-F5344CB8AC3E}">
        <p14:creationId xmlns:p14="http://schemas.microsoft.com/office/powerpoint/2010/main" val="20091166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A2067-E46C-4550-A947-D77085CE1887}"/>
              </a:ext>
            </a:extLst>
          </p:cNvPr>
          <p:cNvSpPr>
            <a:spLocks noGrp="1"/>
          </p:cNvSpPr>
          <p:nvPr>
            <p:ph type="ctrTitle"/>
          </p:nvPr>
        </p:nvSpPr>
        <p:spPr/>
        <p:txBody>
          <a:bodyPr/>
          <a:lstStyle/>
          <a:p>
            <a:r>
              <a:rPr lang="fr-FR"/>
              <a:t>Conclusion de l’appel francophone</a:t>
            </a:r>
            <a:br>
              <a:rPr lang="fr-FR"/>
            </a:br>
            <a:br>
              <a:rPr lang="fr-FR"/>
            </a:br>
            <a:r>
              <a:rPr lang="fr-FR" sz="4400">
                <a:solidFill>
                  <a:srgbClr val="FF0000"/>
                </a:solidFill>
              </a:rPr>
              <a:t>(ENGLISH starts at 1pm EST)</a:t>
            </a:r>
            <a:endParaRPr lang="fr-FR">
              <a:solidFill>
                <a:srgbClr val="FF0000"/>
              </a:solidFill>
            </a:endParaRPr>
          </a:p>
        </p:txBody>
      </p:sp>
      <p:pic>
        <p:nvPicPr>
          <p:cNvPr id="4" name="Picture 3">
            <a:extLst>
              <a:ext uri="{FF2B5EF4-FFF2-40B4-BE49-F238E27FC236}">
                <a16:creationId xmlns:a16="http://schemas.microsoft.com/office/drawing/2014/main" id="{122B982D-CD9A-4834-B10F-D117CB4C4A0B}"/>
              </a:ext>
            </a:extLst>
          </p:cNvPr>
          <p:cNvPicPr>
            <a:picLocks noChangeAspect="1"/>
          </p:cNvPicPr>
          <p:nvPr/>
        </p:nvPicPr>
        <p:blipFill>
          <a:blip r:embed="rId2"/>
          <a:stretch>
            <a:fillRect/>
          </a:stretch>
        </p:blipFill>
        <p:spPr>
          <a:xfrm>
            <a:off x="4992258" y="5561173"/>
            <a:ext cx="2434254" cy="735530"/>
          </a:xfrm>
          <a:prstGeom prst="rect">
            <a:avLst/>
          </a:prstGeom>
        </p:spPr>
      </p:pic>
      <p:pic>
        <p:nvPicPr>
          <p:cNvPr id="5" name="Picture 4">
            <a:extLst>
              <a:ext uri="{FF2B5EF4-FFF2-40B4-BE49-F238E27FC236}">
                <a16:creationId xmlns:a16="http://schemas.microsoft.com/office/drawing/2014/main" id="{5383B59E-7803-4234-B75A-C733FBA1AD95}"/>
              </a:ext>
            </a:extLst>
          </p:cNvPr>
          <p:cNvPicPr>
            <a:picLocks noChangeAspect="1"/>
          </p:cNvPicPr>
          <p:nvPr/>
        </p:nvPicPr>
        <p:blipFill>
          <a:blip r:embed="rId3"/>
          <a:stretch>
            <a:fillRect/>
          </a:stretch>
        </p:blipFill>
        <p:spPr>
          <a:xfrm>
            <a:off x="2701642" y="5724471"/>
            <a:ext cx="2098363" cy="408934"/>
          </a:xfrm>
          <a:prstGeom prst="rect">
            <a:avLst/>
          </a:prstGeom>
        </p:spPr>
      </p:pic>
      <p:pic>
        <p:nvPicPr>
          <p:cNvPr id="6" name="Picture 5">
            <a:extLst>
              <a:ext uri="{FF2B5EF4-FFF2-40B4-BE49-F238E27FC236}">
                <a16:creationId xmlns:a16="http://schemas.microsoft.com/office/drawing/2014/main" id="{12011DBF-46E6-4BB1-8FAE-6D4902B93E82}"/>
              </a:ext>
            </a:extLst>
          </p:cNvPr>
          <p:cNvPicPr>
            <a:picLocks noChangeAspect="1"/>
          </p:cNvPicPr>
          <p:nvPr/>
        </p:nvPicPr>
        <p:blipFill>
          <a:blip r:embed="rId4"/>
          <a:stretch>
            <a:fillRect/>
          </a:stretch>
        </p:blipFill>
        <p:spPr>
          <a:xfrm>
            <a:off x="7698280" y="5388725"/>
            <a:ext cx="1273830" cy="907978"/>
          </a:xfrm>
          <a:prstGeom prst="rect">
            <a:avLst/>
          </a:prstGeom>
        </p:spPr>
      </p:pic>
      <p:pic>
        <p:nvPicPr>
          <p:cNvPr id="7" name="Picture 6">
            <a:extLst>
              <a:ext uri="{FF2B5EF4-FFF2-40B4-BE49-F238E27FC236}">
                <a16:creationId xmlns:a16="http://schemas.microsoft.com/office/drawing/2014/main" id="{ECFB5DB8-1B89-47E9-ACA6-56737AFFAE45}"/>
              </a:ext>
            </a:extLst>
          </p:cNvPr>
          <p:cNvPicPr>
            <a:picLocks noChangeAspect="1"/>
          </p:cNvPicPr>
          <p:nvPr/>
        </p:nvPicPr>
        <p:blipFill>
          <a:blip r:embed="rId5"/>
          <a:stretch>
            <a:fillRect/>
          </a:stretch>
        </p:blipFill>
        <p:spPr>
          <a:xfrm>
            <a:off x="9432050" y="5396441"/>
            <a:ext cx="2143125" cy="819150"/>
          </a:xfrm>
          <a:prstGeom prst="rect">
            <a:avLst/>
          </a:prstGeom>
        </p:spPr>
      </p:pic>
      <p:pic>
        <p:nvPicPr>
          <p:cNvPr id="8" name="Picture 2" descr="CanWaCH">
            <a:extLst>
              <a:ext uri="{FF2B5EF4-FFF2-40B4-BE49-F238E27FC236}">
                <a16:creationId xmlns:a16="http://schemas.microsoft.com/office/drawing/2014/main" id="{BAF0E175-8CFD-42D4-93C7-ADE29322DF5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355" y="5516201"/>
            <a:ext cx="2098363" cy="63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9169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9D192-27A7-4EAA-AA62-6E12D8E2C4B1}"/>
              </a:ext>
            </a:extLst>
          </p:cNvPr>
          <p:cNvSpPr>
            <a:spLocks noGrp="1"/>
          </p:cNvSpPr>
          <p:nvPr>
            <p:ph type="title"/>
          </p:nvPr>
        </p:nvSpPr>
        <p:spPr>
          <a:xfrm>
            <a:off x="542160" y="640228"/>
            <a:ext cx="10874000" cy="705687"/>
          </a:xfrm>
        </p:spPr>
        <p:txBody>
          <a:bodyPr/>
          <a:lstStyle/>
          <a:p>
            <a:r>
              <a:rPr lang="fr-FR"/>
              <a:t>Programme</a:t>
            </a:r>
          </a:p>
        </p:txBody>
      </p:sp>
      <p:sp>
        <p:nvSpPr>
          <p:cNvPr id="3" name="Content Placeholder 2">
            <a:extLst>
              <a:ext uri="{FF2B5EF4-FFF2-40B4-BE49-F238E27FC236}">
                <a16:creationId xmlns:a16="http://schemas.microsoft.com/office/drawing/2014/main" id="{6116D0FD-3E86-4482-826F-A868BA046CA0}"/>
              </a:ext>
            </a:extLst>
          </p:cNvPr>
          <p:cNvSpPr>
            <a:spLocks noGrp="1"/>
          </p:cNvSpPr>
          <p:nvPr>
            <p:ph idx="1"/>
          </p:nvPr>
        </p:nvSpPr>
        <p:spPr>
          <a:xfrm>
            <a:off x="302820" y="2271660"/>
            <a:ext cx="11267440" cy="4146550"/>
          </a:xfrm>
        </p:spPr>
        <p:txBody>
          <a:bodyPr anchor="t">
            <a:normAutofit/>
          </a:bodyPr>
          <a:lstStyle/>
          <a:p>
            <a:pPr marL="457200" indent="-457200">
              <a:buFont typeface="+mj-lt"/>
              <a:buAutoNum type="arabicPeriod"/>
            </a:pPr>
            <a:r>
              <a:rPr lang="fr-FR" sz="2400">
                <a:solidFill>
                  <a:schemeClr val="accent1"/>
                </a:solidFill>
              </a:rPr>
              <a:t>Bienvenue</a:t>
            </a:r>
          </a:p>
          <a:p>
            <a:pPr marL="457200" indent="-457200">
              <a:buFont typeface="+mj-lt"/>
              <a:buAutoNum type="arabicPeriod"/>
            </a:pPr>
            <a:r>
              <a:rPr lang="fr-FR" sz="2400">
                <a:solidFill>
                  <a:schemeClr val="accent1"/>
                </a:solidFill>
              </a:rPr>
              <a:t>Mise au point des représentants de la coalition</a:t>
            </a:r>
          </a:p>
          <a:p>
            <a:pPr marL="457200" indent="-457200">
              <a:buFont typeface="+mj-lt"/>
              <a:buAutoNum type="arabicPeriod"/>
            </a:pPr>
            <a:r>
              <a:rPr lang="fr-FR" sz="2400">
                <a:solidFill>
                  <a:schemeClr val="accent1"/>
                </a:solidFill>
              </a:rPr>
              <a:t>Contexte de l'appel</a:t>
            </a:r>
          </a:p>
          <a:p>
            <a:pPr marL="457200" indent="-457200">
              <a:buFont typeface="+mj-lt"/>
              <a:buAutoNum type="arabicPeriod"/>
            </a:pPr>
            <a:r>
              <a:rPr lang="fr-FR" sz="2400">
                <a:solidFill>
                  <a:schemeClr val="accent1"/>
                </a:solidFill>
              </a:rPr>
              <a:t>Présentation de la lettre</a:t>
            </a:r>
          </a:p>
          <a:p>
            <a:pPr marL="457200" indent="-457200">
              <a:buFont typeface="+mj-lt"/>
              <a:buAutoNum type="arabicPeriod"/>
            </a:pPr>
            <a:r>
              <a:rPr lang="fr-FR" sz="2400">
                <a:solidFill>
                  <a:schemeClr val="accent1"/>
                </a:solidFill>
              </a:rPr>
              <a:t>Débat ouvert</a:t>
            </a:r>
          </a:p>
          <a:p>
            <a:pPr marL="457200" indent="-457200">
              <a:buFont typeface="+mj-lt"/>
              <a:buAutoNum type="arabicPeriod"/>
            </a:pPr>
            <a:r>
              <a:rPr lang="fr-FR" sz="2400">
                <a:solidFill>
                  <a:schemeClr val="accent1"/>
                </a:solidFill>
              </a:rPr>
              <a:t>Approbation de la lettre</a:t>
            </a:r>
          </a:p>
          <a:p>
            <a:pPr marL="457200" indent="-457200">
              <a:buFont typeface="+mj-lt"/>
              <a:buAutoNum type="arabicPeriod"/>
            </a:pPr>
            <a:r>
              <a:rPr lang="fr-FR" sz="2400">
                <a:solidFill>
                  <a:schemeClr val="accent1"/>
                </a:solidFill>
              </a:rPr>
              <a:t>Étapes suivantes</a:t>
            </a:r>
          </a:p>
        </p:txBody>
      </p:sp>
      <p:grpSp>
        <p:nvGrpSpPr>
          <p:cNvPr id="4" name="Group 3">
            <a:extLst>
              <a:ext uri="{FF2B5EF4-FFF2-40B4-BE49-F238E27FC236}">
                <a16:creationId xmlns:a16="http://schemas.microsoft.com/office/drawing/2014/main" id="{D3134991-21D6-3B4C-BEED-B74DCF46B2F0}"/>
              </a:ext>
            </a:extLst>
          </p:cNvPr>
          <p:cNvGrpSpPr/>
          <p:nvPr/>
        </p:nvGrpSpPr>
        <p:grpSpPr>
          <a:xfrm>
            <a:off x="345440" y="5763783"/>
            <a:ext cx="11224820" cy="907978"/>
            <a:chOff x="350355" y="5388725"/>
            <a:chExt cx="11224820" cy="907978"/>
          </a:xfrm>
        </p:grpSpPr>
        <p:pic>
          <p:nvPicPr>
            <p:cNvPr id="5" name="Picture 4">
              <a:extLst>
                <a:ext uri="{FF2B5EF4-FFF2-40B4-BE49-F238E27FC236}">
                  <a16:creationId xmlns:a16="http://schemas.microsoft.com/office/drawing/2014/main" id="{2EDE6FD0-61F3-5F4C-BA58-222D396E868E}"/>
                </a:ext>
              </a:extLst>
            </p:cNvPr>
            <p:cNvPicPr>
              <a:picLocks noChangeAspect="1"/>
            </p:cNvPicPr>
            <p:nvPr/>
          </p:nvPicPr>
          <p:blipFill>
            <a:blip r:embed="rId2"/>
            <a:stretch>
              <a:fillRect/>
            </a:stretch>
          </p:blipFill>
          <p:spPr>
            <a:xfrm>
              <a:off x="4992258" y="5561173"/>
              <a:ext cx="2434254" cy="735530"/>
            </a:xfrm>
            <a:prstGeom prst="rect">
              <a:avLst/>
            </a:prstGeom>
          </p:spPr>
        </p:pic>
        <p:pic>
          <p:nvPicPr>
            <p:cNvPr id="6" name="Picture 5">
              <a:extLst>
                <a:ext uri="{FF2B5EF4-FFF2-40B4-BE49-F238E27FC236}">
                  <a16:creationId xmlns:a16="http://schemas.microsoft.com/office/drawing/2014/main" id="{3303937B-DD42-9242-BED6-ACC2E597DBB5}"/>
                </a:ext>
              </a:extLst>
            </p:cNvPr>
            <p:cNvPicPr>
              <a:picLocks noChangeAspect="1"/>
            </p:cNvPicPr>
            <p:nvPr/>
          </p:nvPicPr>
          <p:blipFill>
            <a:blip r:embed="rId3"/>
            <a:stretch>
              <a:fillRect/>
            </a:stretch>
          </p:blipFill>
          <p:spPr>
            <a:xfrm>
              <a:off x="2701642" y="5724471"/>
              <a:ext cx="2098363" cy="408934"/>
            </a:xfrm>
            <a:prstGeom prst="rect">
              <a:avLst/>
            </a:prstGeom>
          </p:spPr>
        </p:pic>
        <p:pic>
          <p:nvPicPr>
            <p:cNvPr id="7" name="Picture 6">
              <a:extLst>
                <a:ext uri="{FF2B5EF4-FFF2-40B4-BE49-F238E27FC236}">
                  <a16:creationId xmlns:a16="http://schemas.microsoft.com/office/drawing/2014/main" id="{0FB57331-B4DB-7449-88AA-D4DC2F921F60}"/>
                </a:ext>
              </a:extLst>
            </p:cNvPr>
            <p:cNvPicPr>
              <a:picLocks noChangeAspect="1"/>
            </p:cNvPicPr>
            <p:nvPr/>
          </p:nvPicPr>
          <p:blipFill>
            <a:blip r:embed="rId4"/>
            <a:stretch>
              <a:fillRect/>
            </a:stretch>
          </p:blipFill>
          <p:spPr>
            <a:xfrm>
              <a:off x="7698280" y="5388725"/>
              <a:ext cx="1273830" cy="907978"/>
            </a:xfrm>
            <a:prstGeom prst="rect">
              <a:avLst/>
            </a:prstGeom>
          </p:spPr>
        </p:pic>
        <p:pic>
          <p:nvPicPr>
            <p:cNvPr id="8" name="Picture 7">
              <a:extLst>
                <a:ext uri="{FF2B5EF4-FFF2-40B4-BE49-F238E27FC236}">
                  <a16:creationId xmlns:a16="http://schemas.microsoft.com/office/drawing/2014/main" id="{459D82D2-E8D7-204E-8694-624DA60F8459}"/>
                </a:ext>
              </a:extLst>
            </p:cNvPr>
            <p:cNvPicPr>
              <a:picLocks noChangeAspect="1"/>
            </p:cNvPicPr>
            <p:nvPr/>
          </p:nvPicPr>
          <p:blipFill>
            <a:blip r:embed="rId5"/>
            <a:stretch>
              <a:fillRect/>
            </a:stretch>
          </p:blipFill>
          <p:spPr>
            <a:xfrm>
              <a:off x="9432050" y="5396441"/>
              <a:ext cx="2143125" cy="819150"/>
            </a:xfrm>
            <a:prstGeom prst="rect">
              <a:avLst/>
            </a:prstGeom>
          </p:spPr>
        </p:pic>
        <p:pic>
          <p:nvPicPr>
            <p:cNvPr id="9" name="Picture 2" descr="CanWaCH">
              <a:extLst>
                <a:ext uri="{FF2B5EF4-FFF2-40B4-BE49-F238E27FC236}">
                  <a16:creationId xmlns:a16="http://schemas.microsoft.com/office/drawing/2014/main" id="{79B48C75-78AB-2F45-8DA5-DCABF6DA8C9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355" y="5516201"/>
              <a:ext cx="2098363" cy="63831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278659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94340-59CC-434B-B886-925CFB652BCE}"/>
              </a:ext>
            </a:extLst>
          </p:cNvPr>
          <p:cNvSpPr>
            <a:spLocks noGrp="1"/>
          </p:cNvSpPr>
          <p:nvPr>
            <p:ph type="ctrTitle"/>
          </p:nvPr>
        </p:nvSpPr>
        <p:spPr>
          <a:xfrm>
            <a:off x="292415" y="2074583"/>
            <a:ext cx="11607169" cy="1605448"/>
          </a:xfrm>
        </p:spPr>
        <p:txBody>
          <a:bodyPr/>
          <a:lstStyle/>
          <a:p>
            <a:r>
              <a:rPr lang="fr-FR" sz="5000"/>
              <a:t>Mise au point des représentants des coalitions</a:t>
            </a:r>
          </a:p>
        </p:txBody>
      </p:sp>
      <p:pic>
        <p:nvPicPr>
          <p:cNvPr id="5" name="Picture 4">
            <a:extLst>
              <a:ext uri="{FF2B5EF4-FFF2-40B4-BE49-F238E27FC236}">
                <a16:creationId xmlns:a16="http://schemas.microsoft.com/office/drawing/2014/main" id="{EDF3608A-6F7D-426C-B4FA-65244928C377}"/>
              </a:ext>
            </a:extLst>
          </p:cNvPr>
          <p:cNvPicPr>
            <a:picLocks noChangeAspect="1"/>
          </p:cNvPicPr>
          <p:nvPr/>
        </p:nvPicPr>
        <p:blipFill>
          <a:blip r:embed="rId2"/>
          <a:stretch>
            <a:fillRect/>
          </a:stretch>
        </p:blipFill>
        <p:spPr>
          <a:xfrm>
            <a:off x="4992258" y="5561173"/>
            <a:ext cx="2434254" cy="735530"/>
          </a:xfrm>
          <a:prstGeom prst="rect">
            <a:avLst/>
          </a:prstGeom>
        </p:spPr>
      </p:pic>
      <p:pic>
        <p:nvPicPr>
          <p:cNvPr id="3" name="Picture 2">
            <a:extLst>
              <a:ext uri="{FF2B5EF4-FFF2-40B4-BE49-F238E27FC236}">
                <a16:creationId xmlns:a16="http://schemas.microsoft.com/office/drawing/2014/main" id="{B664E60B-E5B3-4DBD-93DC-2D492A9DE37B}"/>
              </a:ext>
            </a:extLst>
          </p:cNvPr>
          <p:cNvPicPr>
            <a:picLocks noChangeAspect="1"/>
          </p:cNvPicPr>
          <p:nvPr/>
        </p:nvPicPr>
        <p:blipFill>
          <a:blip r:embed="rId3"/>
          <a:stretch>
            <a:fillRect/>
          </a:stretch>
        </p:blipFill>
        <p:spPr>
          <a:xfrm>
            <a:off x="2701642" y="5724471"/>
            <a:ext cx="2098363" cy="408934"/>
          </a:xfrm>
          <a:prstGeom prst="rect">
            <a:avLst/>
          </a:prstGeom>
        </p:spPr>
      </p:pic>
      <p:sp>
        <p:nvSpPr>
          <p:cNvPr id="4" name="AutoShape 2">
            <a:extLst>
              <a:ext uri="{FF2B5EF4-FFF2-40B4-BE49-F238E27FC236}">
                <a16:creationId xmlns:a16="http://schemas.microsoft.com/office/drawing/2014/main" id="{0FFDF42F-7D59-4394-A6CE-E100AD7CA354}"/>
              </a:ext>
            </a:extLst>
          </p:cNvPr>
          <p:cNvSpPr>
            <a:spLocks noChangeAspect="1" noChangeArrowheads="1"/>
          </p:cNvSpPr>
          <p:nvPr/>
        </p:nvSpPr>
        <p:spPr bwMode="auto">
          <a:xfrm>
            <a:off x="5667375" y="3124200"/>
            <a:ext cx="857250" cy="609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pic>
        <p:nvPicPr>
          <p:cNvPr id="6" name="Picture 5">
            <a:extLst>
              <a:ext uri="{FF2B5EF4-FFF2-40B4-BE49-F238E27FC236}">
                <a16:creationId xmlns:a16="http://schemas.microsoft.com/office/drawing/2014/main" id="{4611573B-EFCC-4665-80C7-E05B1D540FEF}"/>
              </a:ext>
            </a:extLst>
          </p:cNvPr>
          <p:cNvPicPr>
            <a:picLocks noChangeAspect="1"/>
          </p:cNvPicPr>
          <p:nvPr/>
        </p:nvPicPr>
        <p:blipFill>
          <a:blip r:embed="rId4"/>
          <a:stretch>
            <a:fillRect/>
          </a:stretch>
        </p:blipFill>
        <p:spPr>
          <a:xfrm>
            <a:off x="7698280" y="5388725"/>
            <a:ext cx="1273830" cy="907978"/>
          </a:xfrm>
          <a:prstGeom prst="rect">
            <a:avLst/>
          </a:prstGeom>
        </p:spPr>
      </p:pic>
      <p:pic>
        <p:nvPicPr>
          <p:cNvPr id="7" name="Picture 6">
            <a:extLst>
              <a:ext uri="{FF2B5EF4-FFF2-40B4-BE49-F238E27FC236}">
                <a16:creationId xmlns:a16="http://schemas.microsoft.com/office/drawing/2014/main" id="{23416E1E-0806-4E32-A7BF-3BD329FF96DB}"/>
              </a:ext>
            </a:extLst>
          </p:cNvPr>
          <p:cNvPicPr>
            <a:picLocks noChangeAspect="1"/>
          </p:cNvPicPr>
          <p:nvPr/>
        </p:nvPicPr>
        <p:blipFill>
          <a:blip r:embed="rId5"/>
          <a:stretch>
            <a:fillRect/>
          </a:stretch>
        </p:blipFill>
        <p:spPr>
          <a:xfrm>
            <a:off x="9432050" y="5396441"/>
            <a:ext cx="2143125" cy="819150"/>
          </a:xfrm>
          <a:prstGeom prst="rect">
            <a:avLst/>
          </a:prstGeom>
        </p:spPr>
      </p:pic>
      <p:pic>
        <p:nvPicPr>
          <p:cNvPr id="1026" name="Picture 2" descr="CanWaCH">
            <a:extLst>
              <a:ext uri="{FF2B5EF4-FFF2-40B4-BE49-F238E27FC236}">
                <a16:creationId xmlns:a16="http://schemas.microsoft.com/office/drawing/2014/main" id="{B67F774D-5F9C-44F7-AF31-E9D8D6EE331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355" y="5516201"/>
            <a:ext cx="2098363" cy="63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0741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94340-59CC-434B-B886-925CFB652BCE}"/>
              </a:ext>
            </a:extLst>
          </p:cNvPr>
          <p:cNvSpPr>
            <a:spLocks noGrp="1"/>
          </p:cNvSpPr>
          <p:nvPr>
            <p:ph type="ctrTitle"/>
          </p:nvPr>
        </p:nvSpPr>
        <p:spPr>
          <a:xfrm>
            <a:off x="173146" y="2464433"/>
            <a:ext cx="11607169" cy="1605448"/>
          </a:xfrm>
        </p:spPr>
        <p:txBody>
          <a:bodyPr/>
          <a:lstStyle/>
          <a:p>
            <a:r>
              <a:rPr lang="fr-FR" sz="5000"/>
              <a:t>Lettre du secteur sur la covid-19</a:t>
            </a:r>
          </a:p>
        </p:txBody>
      </p:sp>
      <p:pic>
        <p:nvPicPr>
          <p:cNvPr id="5" name="Picture 4">
            <a:extLst>
              <a:ext uri="{FF2B5EF4-FFF2-40B4-BE49-F238E27FC236}">
                <a16:creationId xmlns:a16="http://schemas.microsoft.com/office/drawing/2014/main" id="{EDF3608A-6F7D-426C-B4FA-65244928C377}"/>
              </a:ext>
            </a:extLst>
          </p:cNvPr>
          <p:cNvPicPr>
            <a:picLocks noChangeAspect="1"/>
          </p:cNvPicPr>
          <p:nvPr/>
        </p:nvPicPr>
        <p:blipFill>
          <a:blip r:embed="rId2"/>
          <a:stretch>
            <a:fillRect/>
          </a:stretch>
        </p:blipFill>
        <p:spPr>
          <a:xfrm>
            <a:off x="4992258" y="5561173"/>
            <a:ext cx="2434254" cy="735530"/>
          </a:xfrm>
          <a:prstGeom prst="rect">
            <a:avLst/>
          </a:prstGeom>
        </p:spPr>
      </p:pic>
      <p:pic>
        <p:nvPicPr>
          <p:cNvPr id="3" name="Picture 2">
            <a:extLst>
              <a:ext uri="{FF2B5EF4-FFF2-40B4-BE49-F238E27FC236}">
                <a16:creationId xmlns:a16="http://schemas.microsoft.com/office/drawing/2014/main" id="{B664E60B-E5B3-4DBD-93DC-2D492A9DE37B}"/>
              </a:ext>
            </a:extLst>
          </p:cNvPr>
          <p:cNvPicPr>
            <a:picLocks noChangeAspect="1"/>
          </p:cNvPicPr>
          <p:nvPr/>
        </p:nvPicPr>
        <p:blipFill>
          <a:blip r:embed="rId3"/>
          <a:stretch>
            <a:fillRect/>
          </a:stretch>
        </p:blipFill>
        <p:spPr>
          <a:xfrm>
            <a:off x="2701642" y="5724471"/>
            <a:ext cx="2098363" cy="408934"/>
          </a:xfrm>
          <a:prstGeom prst="rect">
            <a:avLst/>
          </a:prstGeom>
        </p:spPr>
      </p:pic>
      <p:sp>
        <p:nvSpPr>
          <p:cNvPr id="4" name="AutoShape 2">
            <a:extLst>
              <a:ext uri="{FF2B5EF4-FFF2-40B4-BE49-F238E27FC236}">
                <a16:creationId xmlns:a16="http://schemas.microsoft.com/office/drawing/2014/main" id="{0FFDF42F-7D59-4394-A6CE-E100AD7CA354}"/>
              </a:ext>
            </a:extLst>
          </p:cNvPr>
          <p:cNvSpPr>
            <a:spLocks noChangeAspect="1" noChangeArrowheads="1"/>
          </p:cNvSpPr>
          <p:nvPr/>
        </p:nvSpPr>
        <p:spPr bwMode="auto">
          <a:xfrm>
            <a:off x="5667375" y="3124200"/>
            <a:ext cx="857250" cy="609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pic>
        <p:nvPicPr>
          <p:cNvPr id="6" name="Picture 5">
            <a:extLst>
              <a:ext uri="{FF2B5EF4-FFF2-40B4-BE49-F238E27FC236}">
                <a16:creationId xmlns:a16="http://schemas.microsoft.com/office/drawing/2014/main" id="{4611573B-EFCC-4665-80C7-E05B1D540FEF}"/>
              </a:ext>
            </a:extLst>
          </p:cNvPr>
          <p:cNvPicPr>
            <a:picLocks noChangeAspect="1"/>
          </p:cNvPicPr>
          <p:nvPr/>
        </p:nvPicPr>
        <p:blipFill>
          <a:blip r:embed="rId4"/>
          <a:stretch>
            <a:fillRect/>
          </a:stretch>
        </p:blipFill>
        <p:spPr>
          <a:xfrm>
            <a:off x="7698280" y="5388725"/>
            <a:ext cx="1273830" cy="907978"/>
          </a:xfrm>
          <a:prstGeom prst="rect">
            <a:avLst/>
          </a:prstGeom>
        </p:spPr>
      </p:pic>
      <p:pic>
        <p:nvPicPr>
          <p:cNvPr id="7" name="Picture 6">
            <a:extLst>
              <a:ext uri="{FF2B5EF4-FFF2-40B4-BE49-F238E27FC236}">
                <a16:creationId xmlns:a16="http://schemas.microsoft.com/office/drawing/2014/main" id="{23416E1E-0806-4E32-A7BF-3BD329FF96DB}"/>
              </a:ext>
            </a:extLst>
          </p:cNvPr>
          <p:cNvPicPr>
            <a:picLocks noChangeAspect="1"/>
          </p:cNvPicPr>
          <p:nvPr/>
        </p:nvPicPr>
        <p:blipFill>
          <a:blip r:embed="rId5"/>
          <a:stretch>
            <a:fillRect/>
          </a:stretch>
        </p:blipFill>
        <p:spPr>
          <a:xfrm>
            <a:off x="9432050" y="5396441"/>
            <a:ext cx="2143125" cy="819150"/>
          </a:xfrm>
          <a:prstGeom prst="rect">
            <a:avLst/>
          </a:prstGeom>
        </p:spPr>
      </p:pic>
      <p:pic>
        <p:nvPicPr>
          <p:cNvPr id="1026" name="Picture 2" descr="CanWaCH">
            <a:extLst>
              <a:ext uri="{FF2B5EF4-FFF2-40B4-BE49-F238E27FC236}">
                <a16:creationId xmlns:a16="http://schemas.microsoft.com/office/drawing/2014/main" id="{B67F774D-5F9C-44F7-AF31-E9D8D6EE331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355" y="5516201"/>
            <a:ext cx="2098363" cy="63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0239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18F65-F16C-4B22-B038-623E53196494}"/>
              </a:ext>
            </a:extLst>
          </p:cNvPr>
          <p:cNvSpPr>
            <a:spLocks noGrp="1"/>
          </p:cNvSpPr>
          <p:nvPr>
            <p:ph type="ctrTitle"/>
          </p:nvPr>
        </p:nvSpPr>
        <p:spPr/>
        <p:txBody>
          <a:bodyPr/>
          <a:lstStyle/>
          <a:p>
            <a:r>
              <a:rPr lang="fr-FR"/>
              <a:t>Messages</a:t>
            </a:r>
          </a:p>
        </p:txBody>
      </p:sp>
      <p:pic>
        <p:nvPicPr>
          <p:cNvPr id="4" name="Picture 3">
            <a:extLst>
              <a:ext uri="{FF2B5EF4-FFF2-40B4-BE49-F238E27FC236}">
                <a16:creationId xmlns:a16="http://schemas.microsoft.com/office/drawing/2014/main" id="{690D87E8-0A9D-4AD8-A721-37C71F641F82}"/>
              </a:ext>
            </a:extLst>
          </p:cNvPr>
          <p:cNvPicPr>
            <a:picLocks noChangeAspect="1"/>
          </p:cNvPicPr>
          <p:nvPr/>
        </p:nvPicPr>
        <p:blipFill>
          <a:blip r:embed="rId2"/>
          <a:stretch>
            <a:fillRect/>
          </a:stretch>
        </p:blipFill>
        <p:spPr>
          <a:xfrm>
            <a:off x="4992258" y="5561173"/>
            <a:ext cx="2434254" cy="735530"/>
          </a:xfrm>
          <a:prstGeom prst="rect">
            <a:avLst/>
          </a:prstGeom>
        </p:spPr>
      </p:pic>
      <p:pic>
        <p:nvPicPr>
          <p:cNvPr id="5" name="Picture 4">
            <a:extLst>
              <a:ext uri="{FF2B5EF4-FFF2-40B4-BE49-F238E27FC236}">
                <a16:creationId xmlns:a16="http://schemas.microsoft.com/office/drawing/2014/main" id="{B3CD4F1D-27CA-4FD4-86DE-8EA739CA912E}"/>
              </a:ext>
            </a:extLst>
          </p:cNvPr>
          <p:cNvPicPr>
            <a:picLocks noChangeAspect="1"/>
          </p:cNvPicPr>
          <p:nvPr/>
        </p:nvPicPr>
        <p:blipFill>
          <a:blip r:embed="rId3"/>
          <a:stretch>
            <a:fillRect/>
          </a:stretch>
        </p:blipFill>
        <p:spPr>
          <a:xfrm>
            <a:off x="2701642" y="5724471"/>
            <a:ext cx="2098363" cy="408934"/>
          </a:xfrm>
          <a:prstGeom prst="rect">
            <a:avLst/>
          </a:prstGeom>
        </p:spPr>
      </p:pic>
      <p:pic>
        <p:nvPicPr>
          <p:cNvPr id="6" name="Picture 5">
            <a:extLst>
              <a:ext uri="{FF2B5EF4-FFF2-40B4-BE49-F238E27FC236}">
                <a16:creationId xmlns:a16="http://schemas.microsoft.com/office/drawing/2014/main" id="{642ADD54-BEC9-4353-8F76-F99558822F3E}"/>
              </a:ext>
            </a:extLst>
          </p:cNvPr>
          <p:cNvPicPr>
            <a:picLocks noChangeAspect="1"/>
          </p:cNvPicPr>
          <p:nvPr/>
        </p:nvPicPr>
        <p:blipFill>
          <a:blip r:embed="rId4"/>
          <a:stretch>
            <a:fillRect/>
          </a:stretch>
        </p:blipFill>
        <p:spPr>
          <a:xfrm>
            <a:off x="7698280" y="5388725"/>
            <a:ext cx="1273830" cy="907978"/>
          </a:xfrm>
          <a:prstGeom prst="rect">
            <a:avLst/>
          </a:prstGeom>
        </p:spPr>
      </p:pic>
      <p:pic>
        <p:nvPicPr>
          <p:cNvPr id="7" name="Picture 6">
            <a:extLst>
              <a:ext uri="{FF2B5EF4-FFF2-40B4-BE49-F238E27FC236}">
                <a16:creationId xmlns:a16="http://schemas.microsoft.com/office/drawing/2014/main" id="{F53AB3B0-216C-4205-84B7-42037F74224A}"/>
              </a:ext>
            </a:extLst>
          </p:cNvPr>
          <p:cNvPicPr>
            <a:picLocks noChangeAspect="1"/>
          </p:cNvPicPr>
          <p:nvPr/>
        </p:nvPicPr>
        <p:blipFill>
          <a:blip r:embed="rId5"/>
          <a:stretch>
            <a:fillRect/>
          </a:stretch>
        </p:blipFill>
        <p:spPr>
          <a:xfrm>
            <a:off x="9432050" y="5396441"/>
            <a:ext cx="2143125" cy="819150"/>
          </a:xfrm>
          <a:prstGeom prst="rect">
            <a:avLst/>
          </a:prstGeom>
        </p:spPr>
      </p:pic>
      <p:pic>
        <p:nvPicPr>
          <p:cNvPr id="8" name="Picture 2" descr="CanWaCH">
            <a:extLst>
              <a:ext uri="{FF2B5EF4-FFF2-40B4-BE49-F238E27FC236}">
                <a16:creationId xmlns:a16="http://schemas.microsoft.com/office/drawing/2014/main" id="{4BAAB19B-5218-48DE-8D27-4A88CCBD2D1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355" y="5516201"/>
            <a:ext cx="2098363" cy="63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969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9D192-27A7-4EAA-AA62-6E12D8E2C4B1}"/>
              </a:ext>
            </a:extLst>
          </p:cNvPr>
          <p:cNvSpPr>
            <a:spLocks noGrp="1"/>
          </p:cNvSpPr>
          <p:nvPr>
            <p:ph type="title"/>
          </p:nvPr>
        </p:nvSpPr>
        <p:spPr>
          <a:xfrm>
            <a:off x="416560" y="494454"/>
            <a:ext cx="10874000" cy="873612"/>
          </a:xfrm>
        </p:spPr>
        <p:txBody>
          <a:bodyPr/>
          <a:lstStyle/>
          <a:p>
            <a:r>
              <a:rPr lang="fr-FR"/>
              <a:t>Message clé 1</a:t>
            </a:r>
          </a:p>
        </p:txBody>
      </p:sp>
      <p:sp>
        <p:nvSpPr>
          <p:cNvPr id="3" name="Content Placeholder 2">
            <a:extLst>
              <a:ext uri="{FF2B5EF4-FFF2-40B4-BE49-F238E27FC236}">
                <a16:creationId xmlns:a16="http://schemas.microsoft.com/office/drawing/2014/main" id="{6116D0FD-3E86-4482-826F-A868BA046CA0}"/>
              </a:ext>
            </a:extLst>
          </p:cNvPr>
          <p:cNvSpPr>
            <a:spLocks noGrp="1"/>
          </p:cNvSpPr>
          <p:nvPr>
            <p:ph idx="1"/>
          </p:nvPr>
        </p:nvSpPr>
        <p:spPr>
          <a:xfrm>
            <a:off x="416560" y="2305050"/>
            <a:ext cx="11267440" cy="4400549"/>
          </a:xfrm>
        </p:spPr>
        <p:txBody>
          <a:bodyPr anchor="t">
            <a:normAutofit/>
          </a:bodyPr>
          <a:lstStyle/>
          <a:p>
            <a:pPr marL="0" indent="0">
              <a:buNone/>
            </a:pPr>
            <a:r>
              <a:rPr lang="fr-FR" sz="4000" b="1">
                <a:solidFill>
                  <a:schemeClr val="bg1"/>
                </a:solidFill>
              </a:rPr>
              <a:t>La pandémie actuelle de la covid-19 met en péril notre travail collectif. </a:t>
            </a:r>
          </a:p>
          <a:p>
            <a:pPr marL="0" indent="0">
              <a:buNone/>
            </a:pPr>
            <a:r>
              <a:rPr lang="fr-FR" sz="4000" b="1">
                <a:solidFill>
                  <a:schemeClr val="bg1"/>
                </a:solidFill>
              </a:rPr>
              <a:t>Cette pandémie pose un risque grave pour la vitalité et la viabilité des organismes du secteur de coopération internationale.</a:t>
            </a:r>
          </a:p>
        </p:txBody>
      </p:sp>
    </p:spTree>
    <p:extLst>
      <p:ext uri="{BB962C8B-B14F-4D97-AF65-F5344CB8AC3E}">
        <p14:creationId xmlns:p14="http://schemas.microsoft.com/office/powerpoint/2010/main" val="4135990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9D192-27A7-4EAA-AA62-6E12D8E2C4B1}"/>
              </a:ext>
            </a:extLst>
          </p:cNvPr>
          <p:cNvSpPr>
            <a:spLocks noGrp="1"/>
          </p:cNvSpPr>
          <p:nvPr>
            <p:ph type="title"/>
          </p:nvPr>
        </p:nvSpPr>
        <p:spPr>
          <a:xfrm>
            <a:off x="416560" y="494454"/>
            <a:ext cx="10874000" cy="873612"/>
          </a:xfrm>
        </p:spPr>
        <p:txBody>
          <a:bodyPr/>
          <a:lstStyle/>
          <a:p>
            <a:r>
              <a:rPr lang="fr-FR"/>
              <a:t>Message clé 2</a:t>
            </a:r>
          </a:p>
        </p:txBody>
      </p:sp>
      <p:sp>
        <p:nvSpPr>
          <p:cNvPr id="3" name="Content Placeholder 2">
            <a:extLst>
              <a:ext uri="{FF2B5EF4-FFF2-40B4-BE49-F238E27FC236}">
                <a16:creationId xmlns:a16="http://schemas.microsoft.com/office/drawing/2014/main" id="{6116D0FD-3E86-4482-826F-A868BA046CA0}"/>
              </a:ext>
            </a:extLst>
          </p:cNvPr>
          <p:cNvSpPr>
            <a:spLocks noGrp="1"/>
          </p:cNvSpPr>
          <p:nvPr>
            <p:ph idx="1"/>
          </p:nvPr>
        </p:nvSpPr>
        <p:spPr>
          <a:xfrm>
            <a:off x="416560" y="2305050"/>
            <a:ext cx="11267440" cy="4400549"/>
          </a:xfrm>
        </p:spPr>
        <p:txBody>
          <a:bodyPr anchor="t">
            <a:noAutofit/>
          </a:bodyPr>
          <a:lstStyle/>
          <a:p>
            <a:pPr marL="0" indent="0">
              <a:buNone/>
            </a:pPr>
            <a:r>
              <a:rPr lang="fr-FR" sz="3200" b="1">
                <a:solidFill>
                  <a:schemeClr val="bg1"/>
                </a:solidFill>
              </a:rPr>
              <a:t>Nous nous appuyons la décision du gouvernement du Canada de respecter son engagement mondial et envers la coopération pour contrer la pandémie.</a:t>
            </a:r>
          </a:p>
          <a:p>
            <a:pPr marL="0" indent="0">
              <a:buNone/>
            </a:pPr>
            <a:r>
              <a:rPr lang="fr-FR" sz="3200" b="1">
                <a:solidFill>
                  <a:schemeClr val="bg1"/>
                </a:solidFill>
              </a:rPr>
              <a:t>Nos aspirations et nos engagements par rapport aux principes féministes et aux droits de la personne acquièrent une importance encore plus grande en cette période de crise. </a:t>
            </a:r>
          </a:p>
        </p:txBody>
      </p:sp>
    </p:spTree>
    <p:extLst>
      <p:ext uri="{BB962C8B-B14F-4D97-AF65-F5344CB8AC3E}">
        <p14:creationId xmlns:p14="http://schemas.microsoft.com/office/powerpoint/2010/main" val="2118961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9D192-27A7-4EAA-AA62-6E12D8E2C4B1}"/>
              </a:ext>
            </a:extLst>
          </p:cNvPr>
          <p:cNvSpPr>
            <a:spLocks noGrp="1"/>
          </p:cNvSpPr>
          <p:nvPr>
            <p:ph type="title"/>
          </p:nvPr>
        </p:nvSpPr>
        <p:spPr>
          <a:xfrm>
            <a:off x="416560" y="494454"/>
            <a:ext cx="10874000" cy="873612"/>
          </a:xfrm>
        </p:spPr>
        <p:txBody>
          <a:bodyPr/>
          <a:lstStyle/>
          <a:p>
            <a:r>
              <a:rPr lang="fr-FR"/>
              <a:t>Message clé 3</a:t>
            </a:r>
          </a:p>
        </p:txBody>
      </p:sp>
      <p:sp>
        <p:nvSpPr>
          <p:cNvPr id="3" name="Content Placeholder 2">
            <a:extLst>
              <a:ext uri="{FF2B5EF4-FFF2-40B4-BE49-F238E27FC236}">
                <a16:creationId xmlns:a16="http://schemas.microsoft.com/office/drawing/2014/main" id="{6116D0FD-3E86-4482-826F-A868BA046CA0}"/>
              </a:ext>
            </a:extLst>
          </p:cNvPr>
          <p:cNvSpPr>
            <a:spLocks noGrp="1"/>
          </p:cNvSpPr>
          <p:nvPr>
            <p:ph idx="1"/>
          </p:nvPr>
        </p:nvSpPr>
        <p:spPr>
          <a:xfrm>
            <a:off x="416560" y="2305050"/>
            <a:ext cx="11267440" cy="4400549"/>
          </a:xfrm>
        </p:spPr>
        <p:txBody>
          <a:bodyPr anchor="t">
            <a:normAutofit/>
          </a:bodyPr>
          <a:lstStyle/>
          <a:p>
            <a:pPr marL="0" indent="0">
              <a:buNone/>
            </a:pPr>
            <a:r>
              <a:rPr lang="fr-FR" sz="4000" b="1">
                <a:solidFill>
                  <a:schemeClr val="bg1"/>
                </a:solidFill>
              </a:rPr>
              <a:t>Nous faisons l’écho de l’appel d’Imagine Canada pour aider les organismes caritatifs et sans but lucratif du Canada à traverser la crise.</a:t>
            </a:r>
          </a:p>
        </p:txBody>
      </p:sp>
    </p:spTree>
    <p:extLst>
      <p:ext uri="{BB962C8B-B14F-4D97-AF65-F5344CB8AC3E}">
        <p14:creationId xmlns:p14="http://schemas.microsoft.com/office/powerpoint/2010/main" val="14038274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is">
  <a:themeElements>
    <a:clrScheme name="Personnalisé 3">
      <a:dk1>
        <a:srgbClr val="000000"/>
      </a:dk1>
      <a:lt1>
        <a:sysClr val="window" lastClr="FFFFFF"/>
      </a:lt1>
      <a:dk2>
        <a:srgbClr val="212121"/>
      </a:dk2>
      <a:lt2>
        <a:srgbClr val="636363"/>
      </a:lt2>
      <a:accent1>
        <a:srgbClr val="19316B"/>
      </a:accent1>
      <a:accent2>
        <a:srgbClr val="FFFFFF"/>
      </a:accent2>
      <a:accent3>
        <a:srgbClr val="B6DF5E"/>
      </a:accent3>
      <a:accent4>
        <a:srgbClr val="EFB251"/>
      </a:accent4>
      <a:accent5>
        <a:srgbClr val="EF755F"/>
      </a:accent5>
      <a:accent6>
        <a:srgbClr val="ED515C"/>
      </a:accent6>
      <a:hlink>
        <a:srgbClr val="8F8F8F"/>
      </a:hlink>
      <a:folHlink>
        <a:srgbClr val="A5A5A5"/>
      </a:folHlink>
    </a:clrScheme>
    <a:fontScheme name="Concis">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oncis">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67265C314DD7F409159B55B2535C43C" ma:contentTypeVersion="11" ma:contentTypeDescription="Create a new document." ma:contentTypeScope="" ma:versionID="2336e41e9631cd2d7dc525b4d3f92b64">
  <xsd:schema xmlns:xsd="http://www.w3.org/2001/XMLSchema" xmlns:xs="http://www.w3.org/2001/XMLSchema" xmlns:p="http://schemas.microsoft.com/office/2006/metadata/properties" xmlns:ns2="dc98deab-8fe9-47de-b394-4fe7b7b40a1a" xmlns:ns3="a62d2400-40d4-4c7b-b6f1-0a3cbe1a168a" targetNamespace="http://schemas.microsoft.com/office/2006/metadata/properties" ma:root="true" ma:fieldsID="103cf03cc9135d56ee1683d1d3f502bf" ns2:_="" ns3:_="">
    <xsd:import namespace="dc98deab-8fe9-47de-b394-4fe7b7b40a1a"/>
    <xsd:import namespace="a62d2400-40d4-4c7b-b6f1-0a3cbe1a168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EventHashCode" minOccurs="0"/>
                <xsd:element ref="ns3:MediaServiceGenerationTime" minOccurs="0"/>
                <xsd:element ref="ns3:MediaServiceDateTaken" minOccurs="0"/>
                <xsd:element ref="ns3:MediaServiceAutoTags"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98deab-8fe9-47de-b394-4fe7b7b40a1a"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62d2400-40d4-4c7b-b6f1-0a3cbe1a168a"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dc98deab-8fe9-47de-b394-4fe7b7b40a1a">
      <UserInfo>
        <DisplayName>Madeleine Lemaire</DisplayName>
        <AccountId>61</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5495B5A-19A1-45F7-8F1D-C7D4A68BEF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98deab-8fe9-47de-b394-4fe7b7b40a1a"/>
    <ds:schemaRef ds:uri="a62d2400-40d4-4c7b-b6f1-0a3cbe1a16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5444632-C658-443F-95F7-DEE6D553B280}">
  <ds:schemaRefs>
    <ds:schemaRef ds:uri="http://purl.org/dc/terms/"/>
    <ds:schemaRef ds:uri="http://purl.org/dc/dcmitype/"/>
    <ds:schemaRef ds:uri="dc98deab-8fe9-47de-b394-4fe7b7b40a1a"/>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a62d2400-40d4-4c7b-b6f1-0a3cbe1a168a"/>
    <ds:schemaRef ds:uri="http://www.w3.org/XML/1998/namespace"/>
  </ds:schemaRefs>
</ds:datastoreItem>
</file>

<file path=customXml/itemProps3.xml><?xml version="1.0" encoding="utf-8"?>
<ds:datastoreItem xmlns:ds="http://schemas.openxmlformats.org/officeDocument/2006/customXml" ds:itemID="{B494A0D1-E51E-4ABB-BFA3-9FADFB93AF0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{55C19420-D81C-9C4B-AE11-F4EE43B797FE}tf10001121</Template>
  <TotalTime>0</TotalTime>
  <Words>348</Words>
  <Application>Microsoft Office PowerPoint</Application>
  <PresentationFormat>Widescreen</PresentationFormat>
  <Paragraphs>63</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Century Gothic</vt:lpstr>
      <vt:lpstr>Wingdings</vt:lpstr>
      <vt:lpstr>Wingdings 2</vt:lpstr>
      <vt:lpstr>Concis</vt:lpstr>
      <vt:lpstr>Appel sur les impacts de la covid-19 sur le secteur  Un service offert par le Conseil canadien pour la coopération internationale (CCCI), en collaboration avec le Regroupement des professionnels canadiens en développement international (RPCDI), le Réseau Action Climat (CAN-Rac), le Partenariat canadien pour la santé des femmes et des enfants (CanSFE) et le Réseau de coordination des conseils (RCC)</vt:lpstr>
      <vt:lpstr>Étiquette de l'appel</vt:lpstr>
      <vt:lpstr>Programme</vt:lpstr>
      <vt:lpstr>Mise au point des représentants des coalitions</vt:lpstr>
      <vt:lpstr>Lettre du secteur sur la covid-19</vt:lpstr>
      <vt:lpstr>Messages</vt:lpstr>
      <vt:lpstr>Message clé 1</vt:lpstr>
      <vt:lpstr>Message clé 2</vt:lpstr>
      <vt:lpstr>Message clé 3</vt:lpstr>
      <vt:lpstr>Message clé 4</vt:lpstr>
      <vt:lpstr>Message clé 5</vt:lpstr>
      <vt:lpstr>Message clé 6</vt:lpstr>
      <vt:lpstr>Questions</vt:lpstr>
      <vt:lpstr>Revendications</vt:lpstr>
      <vt:lpstr>Revendication 1 – Politique en général</vt:lpstr>
      <vt:lpstr>Revendication 2 – Aide publique au développement</vt:lpstr>
      <vt:lpstr>Revendication 3 – Souplesse et financement</vt:lpstr>
      <vt:lpstr>Revendication 4 – Soutenir le secteur</vt:lpstr>
      <vt:lpstr>Discussions et échanges</vt:lpstr>
      <vt:lpstr>Appui pour la lettre</vt:lpstr>
      <vt:lpstr>Vote en direct</vt:lpstr>
      <vt:lpstr>Conclusion de l’appel francophone  (ENGLISH starts at 1pm EST)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Appel sur les impacts de la covid-19 sur le secteur Un service offert par le Conseil canadien pour la coopération internationale (CCCI), en collaboration avec le Regroupement des professionnels canadiens en développement international (RPCDI), le Réseau Action Climat (CAN-Rac), le Partenariat canadien pour la santé des femmes et des enfants (CanSFE) et le Réseau de coordination des conseils (RCC)</dc:title>
  <dc:creator>Madeleine Lemaire</dc:creator>
  <cp:lastModifiedBy>Kat Guerin</cp:lastModifiedBy>
  <cp:revision>2</cp:revision>
  <dcterms:created xsi:type="dcterms:W3CDTF">2020-03-31T14:53:15Z</dcterms:created>
  <dcterms:modified xsi:type="dcterms:W3CDTF">2020-04-01T14:44:58Z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0x010100467265C314DD7F409159B55B2535C43C</vt:lpwstr>
  </property>
</Properties>
</file>